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256" r:id="rId3"/>
    <p:sldId id="257" r:id="rId4"/>
    <p:sldId id="258" r:id="rId5"/>
    <p:sldId id="337" r:id="rId6"/>
    <p:sldId id="348" r:id="rId7"/>
    <p:sldId id="259" r:id="rId8"/>
    <p:sldId id="342" r:id="rId9"/>
    <p:sldId id="344" r:id="rId10"/>
    <p:sldId id="349" r:id="rId11"/>
    <p:sldId id="338" r:id="rId12"/>
    <p:sldId id="260" r:id="rId13"/>
    <p:sldId id="261" r:id="rId14"/>
    <p:sldId id="262" r:id="rId15"/>
    <p:sldId id="332" r:id="rId16"/>
    <p:sldId id="333" r:id="rId17"/>
    <p:sldId id="334" r:id="rId18"/>
    <p:sldId id="335" r:id="rId19"/>
    <p:sldId id="336" r:id="rId20"/>
    <p:sldId id="343" r:id="rId21"/>
    <p:sldId id="263" r:id="rId22"/>
    <p:sldId id="265" r:id="rId23"/>
    <p:sldId id="423" r:id="rId24"/>
    <p:sldId id="422" r:id="rId25"/>
    <p:sldId id="264" r:id="rId26"/>
    <p:sldId id="339" r:id="rId27"/>
    <p:sldId id="340" r:id="rId28"/>
    <p:sldId id="266" r:id="rId29"/>
    <p:sldId id="350" r:id="rId30"/>
    <p:sldId id="396" r:id="rId31"/>
    <p:sldId id="269" r:id="rId32"/>
    <p:sldId id="419" r:id="rId33"/>
    <p:sldId id="420" r:id="rId34"/>
    <p:sldId id="421" r:id="rId35"/>
    <p:sldId id="270" r:id="rId36"/>
    <p:sldId id="341" r:id="rId37"/>
    <p:sldId id="271" r:id="rId38"/>
    <p:sldId id="346" r:id="rId39"/>
    <p:sldId id="345" r:id="rId40"/>
    <p:sldId id="347" r:id="rId41"/>
    <p:sldId id="424" r:id="rId42"/>
    <p:sldId id="272" r:id="rId43"/>
    <p:sldId id="273" r:id="rId44"/>
    <p:sldId id="351" r:id="rId45"/>
    <p:sldId id="274" r:id="rId46"/>
    <p:sldId id="352" r:id="rId47"/>
    <p:sldId id="275" r:id="rId48"/>
    <p:sldId id="276" r:id="rId49"/>
    <p:sldId id="354" r:id="rId50"/>
    <p:sldId id="277" r:id="rId51"/>
    <p:sldId id="353" r:id="rId52"/>
    <p:sldId id="355" r:id="rId53"/>
    <p:sldId id="278" r:id="rId54"/>
    <p:sldId id="279" r:id="rId55"/>
    <p:sldId id="356" r:id="rId56"/>
    <p:sldId id="280" r:id="rId57"/>
    <p:sldId id="281" r:id="rId58"/>
    <p:sldId id="357" r:id="rId59"/>
    <p:sldId id="282" r:id="rId60"/>
    <p:sldId id="283" r:id="rId61"/>
    <p:sldId id="358" r:id="rId62"/>
    <p:sldId id="284" r:id="rId63"/>
    <p:sldId id="359" r:id="rId64"/>
    <p:sldId id="431" r:id="rId65"/>
    <p:sldId id="317" r:id="rId66"/>
    <p:sldId id="318" r:id="rId67"/>
    <p:sldId id="414" r:id="rId68"/>
    <p:sldId id="319" r:id="rId69"/>
    <p:sldId id="415" r:id="rId70"/>
    <p:sldId id="320" r:id="rId71"/>
    <p:sldId id="425" r:id="rId72"/>
    <p:sldId id="426" r:id="rId73"/>
    <p:sldId id="428" r:id="rId74"/>
    <p:sldId id="321" r:id="rId75"/>
    <p:sldId id="322" r:id="rId76"/>
    <p:sldId id="427" r:id="rId77"/>
    <p:sldId id="323" r:id="rId78"/>
    <p:sldId id="324" r:id="rId79"/>
    <p:sldId id="325" r:id="rId80"/>
    <p:sldId id="410" r:id="rId81"/>
    <p:sldId id="411" r:id="rId82"/>
    <p:sldId id="326" r:id="rId83"/>
    <p:sldId id="412" r:id="rId84"/>
    <p:sldId id="327" r:id="rId85"/>
    <p:sldId id="416" r:id="rId86"/>
    <p:sldId id="328" r:id="rId87"/>
    <p:sldId id="417" r:id="rId88"/>
    <p:sldId id="329" r:id="rId89"/>
    <p:sldId id="403" r:id="rId90"/>
    <p:sldId id="404" r:id="rId91"/>
    <p:sldId id="408" r:id="rId92"/>
    <p:sldId id="409" r:id="rId93"/>
    <p:sldId id="405" r:id="rId94"/>
    <p:sldId id="406" r:id="rId95"/>
    <p:sldId id="407" r:id="rId96"/>
    <p:sldId id="330" r:id="rId97"/>
    <p:sldId id="432" r:id="rId98"/>
    <p:sldId id="433" r:id="rId99"/>
    <p:sldId id="299" r:id="rId100"/>
    <p:sldId id="296" r:id="rId101"/>
    <p:sldId id="367" r:id="rId102"/>
    <p:sldId id="368" r:id="rId103"/>
    <p:sldId id="369" r:id="rId104"/>
    <p:sldId id="297" r:id="rId105"/>
    <p:sldId id="370" r:id="rId106"/>
    <p:sldId id="371" r:id="rId107"/>
    <p:sldId id="298" r:id="rId108"/>
    <p:sldId id="300" r:id="rId109"/>
    <p:sldId id="372" r:id="rId110"/>
    <p:sldId id="373" r:id="rId111"/>
    <p:sldId id="301" r:id="rId112"/>
    <p:sldId id="375" r:id="rId113"/>
    <p:sldId id="376" r:id="rId114"/>
    <p:sldId id="377" r:id="rId115"/>
    <p:sldId id="302" r:id="rId116"/>
    <p:sldId id="378" r:id="rId117"/>
    <p:sldId id="303" r:id="rId118"/>
    <p:sldId id="389" r:id="rId119"/>
    <p:sldId id="304" r:id="rId120"/>
    <p:sldId id="379" r:id="rId121"/>
    <p:sldId id="380" r:id="rId122"/>
    <p:sldId id="305" r:id="rId123"/>
    <p:sldId id="390" r:id="rId124"/>
    <p:sldId id="381" r:id="rId125"/>
    <p:sldId id="391" r:id="rId126"/>
    <p:sldId id="306" r:id="rId127"/>
    <p:sldId id="382" r:id="rId128"/>
    <p:sldId id="374" r:id="rId129"/>
    <p:sldId id="383" r:id="rId130"/>
    <p:sldId id="295" r:id="rId131"/>
    <p:sldId id="365" r:id="rId132"/>
    <p:sldId id="366" r:id="rId133"/>
    <p:sldId id="307" r:id="rId134"/>
    <p:sldId id="388" r:id="rId135"/>
    <p:sldId id="385" r:id="rId136"/>
    <p:sldId id="386" r:id="rId137"/>
    <p:sldId id="387" r:id="rId138"/>
    <p:sldId id="308" r:id="rId139"/>
    <p:sldId id="384"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85" d="100"/>
          <a:sy n="85" d="100"/>
        </p:scale>
        <p:origin x="11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610D4F-0F63-4263-B672-693368F0A47F}"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10D4F-0F63-4263-B672-693368F0A47F}"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10D4F-0F63-4263-B672-693368F0A47F}"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10D4F-0F63-4263-B672-693368F0A47F}"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10D4F-0F63-4263-B672-693368F0A47F}" type="datetimeFigureOut">
              <a:rPr lang="en-US" smtClean="0"/>
              <a:pPr/>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610D4F-0F63-4263-B672-693368F0A47F}"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610D4F-0F63-4263-B672-693368F0A47F}" type="datetimeFigureOut">
              <a:rPr lang="en-US" smtClean="0"/>
              <a:pPr/>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610D4F-0F63-4263-B672-693368F0A47F}" type="datetimeFigureOut">
              <a:rPr lang="en-US" smtClean="0"/>
              <a:pPr/>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10D4F-0F63-4263-B672-693368F0A47F}" type="datetimeFigureOut">
              <a:rPr lang="en-US" smtClean="0"/>
              <a:pPr/>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610D4F-0F63-4263-B672-693368F0A47F}"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610D4F-0F63-4263-B672-693368F0A47F}" type="datetimeFigureOut">
              <a:rPr lang="en-US" smtClean="0"/>
              <a:pPr/>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10D4F-0F63-4263-B672-693368F0A47F}" type="datetimeFigureOut">
              <a:rPr lang="en-US" smtClean="0"/>
              <a:pPr/>
              <a:t>9/16/2016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BC6F8-5E8B-4A9A-B632-BB08A97980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www.nrdc.org/" TargetMode="Externa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10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learn.genetics.utah.edu/index.html"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pbs.org/wgbh/nova/body/1918-flu.html"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vsx.onstreammedia.com/vsx/pbssaf/search/PBSPlayer?assetId=68272&amp;ccstart=592592&amp;pt=0&amp;vid=pbssaf1202&amp;entire=No"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a:solidFill>
                  <a:srgbClr val="7030A0"/>
                </a:solidFill>
              </a:rPr>
              <a:t>Lecture </a:t>
            </a:r>
            <a:r>
              <a:rPr lang="en-US" dirty="0">
                <a:solidFill>
                  <a:srgbClr val="7030A0"/>
                </a:solidFill>
              </a:rPr>
              <a:t>Packet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 typical eukaryotic nucleus</a:t>
            </a:r>
          </a:p>
        </p:txBody>
      </p:sp>
      <p:pic>
        <p:nvPicPr>
          <p:cNvPr id="4" name="Content Placeholder 3" descr="cellnucleus with pores.jpg"/>
          <p:cNvPicPr>
            <a:picLocks noGrp="1" noChangeAspect="1"/>
          </p:cNvPicPr>
          <p:nvPr>
            <p:ph idx="1"/>
          </p:nvPr>
        </p:nvPicPr>
        <p:blipFill>
          <a:blip r:embed="rId2" cstate="print"/>
          <a:stretch>
            <a:fillRect/>
          </a:stretch>
        </p:blipFill>
        <p:spPr>
          <a:xfrm>
            <a:off x="1676400" y="1371600"/>
            <a:ext cx="5486400" cy="4724400"/>
          </a:xfr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a:t>From where do central Floridians get your drinking water?</a:t>
            </a:r>
            <a:br>
              <a:rPr lang="en-US" sz="2400" dirty="0"/>
            </a:br>
            <a:r>
              <a:rPr lang="en-US" sz="2400" dirty="0"/>
              <a:t>	</a:t>
            </a:r>
            <a:br>
              <a:rPr lang="en-US" sz="2400" dirty="0"/>
            </a:br>
            <a:r>
              <a:rPr lang="en-US" sz="2400" dirty="0"/>
              <a:t>	Surface vs. </a:t>
            </a:r>
            <a:r>
              <a:rPr lang="en-US" sz="2400" dirty="0">
                <a:solidFill>
                  <a:srgbClr val="FF0000"/>
                </a:solidFill>
              </a:rPr>
              <a:t>aquifer </a:t>
            </a:r>
            <a:r>
              <a:rPr lang="en-US" sz="2400" dirty="0"/>
              <a:t>sources</a:t>
            </a:r>
            <a:br>
              <a:rPr lang="en-US" sz="2400" dirty="0"/>
            </a:br>
            <a:br>
              <a:rPr lang="en-US" sz="2400" dirty="0"/>
            </a:br>
            <a:r>
              <a:rPr lang="en-US" sz="2400" dirty="0">
                <a:solidFill>
                  <a:srgbClr val="002060"/>
                </a:solidFill>
              </a:rPr>
              <a:t>POTABLE WATER </a:t>
            </a:r>
            <a:r>
              <a:rPr lang="en-US" sz="2400" dirty="0"/>
              <a:t>is water that is safe to drink, containing no 	harmful chemicals of microorganisms.</a:t>
            </a:r>
            <a:br>
              <a:rPr lang="en-US" sz="2400" dirty="0"/>
            </a:br>
            <a:br>
              <a:rPr lang="en-US" sz="2400" dirty="0"/>
            </a:br>
            <a:r>
              <a:rPr lang="en-US" sz="2400" dirty="0">
                <a:solidFill>
                  <a:srgbClr val="FF0000"/>
                </a:solidFill>
              </a:rPr>
              <a:t>CLEAR water DOESN’T necessarily mean that </a:t>
            </a:r>
            <a:r>
              <a:rPr lang="en-US" sz="2400">
                <a:solidFill>
                  <a:srgbClr val="FF0000"/>
                </a:solidFill>
              </a:rPr>
              <a:t>WATER is POTABLE</a:t>
            </a:r>
            <a:r>
              <a:rPr lang="en-US" sz="2400" dirty="0">
                <a:solidFill>
                  <a:srgbClr val="FF0000"/>
                </a:solidFill>
              </a:rPr>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rgbClr val="002060"/>
                </a:solidFill>
              </a:rPr>
              <a:t>POTABLE WATER </a:t>
            </a:r>
            <a:r>
              <a:rPr lang="en-US" sz="2400" dirty="0"/>
              <a:t>is water that is safe to drink, containing no 	harmful </a:t>
            </a:r>
            <a:r>
              <a:rPr lang="en-US" sz="2400"/>
              <a:t>chemicals or </a:t>
            </a:r>
            <a:r>
              <a:rPr lang="en-US" sz="2400" dirty="0"/>
              <a:t>microorganisms.</a:t>
            </a:r>
          </a:p>
        </p:txBody>
      </p:sp>
      <p:pic>
        <p:nvPicPr>
          <p:cNvPr id="5" name="Content Placeholder 4" descr="Drip potable water.jpg"/>
          <p:cNvPicPr>
            <a:picLocks noGrp="1" noChangeAspect="1"/>
          </p:cNvPicPr>
          <p:nvPr>
            <p:ph idx="1"/>
          </p:nvPr>
        </p:nvPicPr>
        <p:blipFill>
          <a:blip r:embed="rId2" cstate="print"/>
          <a:stretch>
            <a:fillRect/>
          </a:stretch>
        </p:blipFill>
        <p:spPr>
          <a:xfrm>
            <a:off x="1176201" y="1600200"/>
            <a:ext cx="6791597" cy="4525963"/>
          </a:xfr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a:t>Is your water potable?</a:t>
            </a:r>
          </a:p>
        </p:txBody>
      </p:sp>
      <p:pic>
        <p:nvPicPr>
          <p:cNvPr id="9" name="Content Placeholder 8" descr="potable%20water%20rgb.jpg"/>
          <p:cNvPicPr>
            <a:picLocks noGrp="1" noChangeAspect="1"/>
          </p:cNvPicPr>
          <p:nvPr>
            <p:ph sz="half" idx="2"/>
          </p:nvPr>
        </p:nvPicPr>
        <p:blipFill>
          <a:blip r:embed="rId2" cstate="print"/>
          <a:stretch>
            <a:fillRect/>
          </a:stretch>
        </p:blipFill>
        <p:spPr>
          <a:xfrm>
            <a:off x="381000" y="2362200"/>
            <a:ext cx="3200400" cy="2700547"/>
          </a:xfrm>
        </p:spPr>
      </p:pic>
      <p:sp>
        <p:nvSpPr>
          <p:cNvPr id="7" name="Text Placeholder 6"/>
          <p:cNvSpPr>
            <a:spLocks noGrp="1"/>
          </p:cNvSpPr>
          <p:nvPr>
            <p:ph type="body" sz="quarter" idx="3"/>
          </p:nvPr>
        </p:nvSpPr>
        <p:spPr/>
        <p:txBody>
          <a:bodyPr/>
          <a:lstStyle/>
          <a:p>
            <a:endParaRPr lang="en-US"/>
          </a:p>
        </p:txBody>
      </p:sp>
      <p:pic>
        <p:nvPicPr>
          <p:cNvPr id="10" name="Content Placeholder 9" descr="Potable_water.png"/>
          <p:cNvPicPr>
            <a:picLocks noGrp="1" noChangeAspect="1"/>
          </p:cNvPicPr>
          <p:nvPr>
            <p:ph sz="quarter" idx="4"/>
          </p:nvPr>
        </p:nvPicPr>
        <p:blipFill>
          <a:blip r:embed="rId3" cstate="print"/>
          <a:stretch>
            <a:fillRect/>
          </a:stretch>
        </p:blipFill>
        <p:spPr>
          <a:xfrm>
            <a:off x="3581400" y="1143000"/>
            <a:ext cx="5257800" cy="4572000"/>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In Orlando, we get out water from the </a:t>
            </a:r>
            <a:r>
              <a:rPr lang="en-US" sz="2000" dirty="0" err="1"/>
              <a:t>Floridan</a:t>
            </a:r>
            <a:r>
              <a:rPr lang="en-US" sz="2000" dirty="0"/>
              <a:t> aquifer system, a system of underground limestone caves and caverns which act as a cistern to hold fresh water.</a:t>
            </a:r>
          </a:p>
        </p:txBody>
      </p:sp>
      <p:sp>
        <p:nvSpPr>
          <p:cNvPr id="3" name="Text Placeholder 2"/>
          <p:cNvSpPr>
            <a:spLocks noGrp="1"/>
          </p:cNvSpPr>
          <p:nvPr>
            <p:ph type="body" idx="1"/>
          </p:nvPr>
        </p:nvSpPr>
        <p:spPr/>
        <p:txBody>
          <a:bodyPr/>
          <a:lstStyle/>
          <a:p>
            <a:endParaRPr lang="en-US"/>
          </a:p>
        </p:txBody>
      </p:sp>
      <p:pic>
        <p:nvPicPr>
          <p:cNvPr id="7" name="Content Placeholder 6" descr="t_FLORIDAN_AQUIFER_SYSTEM_MAP1.jpg"/>
          <p:cNvPicPr>
            <a:picLocks noGrp="1" noChangeAspect="1"/>
          </p:cNvPicPr>
          <p:nvPr>
            <p:ph sz="half" idx="2"/>
          </p:nvPr>
        </p:nvPicPr>
        <p:blipFill>
          <a:blip r:embed="rId2" cstate="print"/>
          <a:stretch>
            <a:fillRect/>
          </a:stretch>
        </p:blipFill>
        <p:spPr>
          <a:xfrm>
            <a:off x="152400" y="1905000"/>
            <a:ext cx="3962400" cy="3886200"/>
          </a:xfrm>
        </p:spPr>
      </p:pic>
      <p:sp>
        <p:nvSpPr>
          <p:cNvPr id="5" name="Text Placeholder 4"/>
          <p:cNvSpPr>
            <a:spLocks noGrp="1"/>
          </p:cNvSpPr>
          <p:nvPr>
            <p:ph type="body" sz="quarter" idx="3"/>
          </p:nvPr>
        </p:nvSpPr>
        <p:spPr/>
        <p:txBody>
          <a:bodyPr/>
          <a:lstStyle/>
          <a:p>
            <a:endParaRPr lang="en-US"/>
          </a:p>
        </p:txBody>
      </p:sp>
      <p:pic>
        <p:nvPicPr>
          <p:cNvPr id="8" name="Content Placeholder 7" descr="floridianaquifer.jpg"/>
          <p:cNvPicPr>
            <a:picLocks noGrp="1" noChangeAspect="1"/>
          </p:cNvPicPr>
          <p:nvPr>
            <p:ph sz="quarter" idx="4"/>
          </p:nvPr>
        </p:nvPicPr>
        <p:blipFill>
          <a:blip r:embed="rId3" cstate="print"/>
          <a:stretch>
            <a:fillRect/>
          </a:stretch>
        </p:blipFill>
        <p:spPr>
          <a:xfrm>
            <a:off x="3962400" y="1600200"/>
            <a:ext cx="4800600" cy="4038600"/>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a:t>Waste Water Treatment</a:t>
            </a:r>
            <a:br>
              <a:rPr lang="en-US" sz="2400" dirty="0"/>
            </a:br>
            <a:br>
              <a:rPr lang="en-US" sz="2400" dirty="0"/>
            </a:br>
            <a:r>
              <a:rPr lang="en-US" sz="2400" dirty="0"/>
              <a:t>	- what happens to that water you just use to rinse, flush, 		wash, launder and shower with? </a:t>
            </a:r>
            <a:r>
              <a:rPr lang="en-US" sz="2400" dirty="0">
                <a:sym typeface="Wingdings" pitchFamily="2" charset="2"/>
              </a:rPr>
              <a:t></a:t>
            </a:r>
            <a:br>
              <a:rPr lang="en-US" sz="2400" dirty="0">
                <a:sym typeface="Wingdings" pitchFamily="2" charset="2"/>
              </a:rPr>
            </a:br>
            <a:br>
              <a:rPr lang="en-US" sz="2400" dirty="0">
                <a:sym typeface="Wingdings" pitchFamily="2" charset="2"/>
              </a:rPr>
            </a:br>
            <a:r>
              <a:rPr lang="en-US" sz="2400" dirty="0">
                <a:sym typeface="Wingdings" pitchFamily="2" charset="2"/>
              </a:rPr>
              <a:t>	PRIMARY sewage treatment (</a:t>
            </a:r>
            <a:r>
              <a:rPr lang="en-US" sz="2400" dirty="0" err="1">
                <a:sym typeface="Wingdings" pitchFamily="2" charset="2"/>
              </a:rPr>
              <a:t>tx</a:t>
            </a:r>
            <a:r>
              <a:rPr lang="en-US" sz="2400" dirty="0">
                <a:sym typeface="Wingdings" pitchFamily="2" charset="2"/>
              </a:rPr>
              <a:t>): “Dechunkilization”</a:t>
            </a:r>
            <a:br>
              <a:rPr lang="en-US" sz="2400" dirty="0">
                <a:sym typeface="Wingdings" pitchFamily="2" charset="2"/>
              </a:rPr>
            </a:br>
            <a:r>
              <a:rPr lang="en-US" sz="2400" dirty="0">
                <a:sym typeface="Wingdings" pitchFamily="2" charset="2"/>
              </a:rPr>
              <a:t>		- removal of solids </a:t>
            </a:r>
            <a:br>
              <a:rPr lang="en-US" sz="2400" dirty="0">
                <a:sym typeface="Wingdings" pitchFamily="2" charset="2"/>
              </a:rPr>
            </a:br>
            <a:r>
              <a:rPr lang="en-US" sz="2400" dirty="0">
                <a:sym typeface="Wingdings" pitchFamily="2" charset="2"/>
              </a:rPr>
              <a:t>	SECONDARY sewage treatment: the use of aerobic 			bacteria to decompose much of the remaining 		organic matter</a:t>
            </a:r>
            <a:br>
              <a:rPr lang="en-US" sz="2400" dirty="0">
                <a:sym typeface="Wingdings" pitchFamily="2" charset="2"/>
              </a:rPr>
            </a:br>
            <a:r>
              <a:rPr lang="en-US" sz="2400" dirty="0">
                <a:sym typeface="Wingdings" pitchFamily="2" charset="2"/>
              </a:rPr>
              <a:t>	TERTIARY sewage treatment: removal of nitrates and 		phosphates (fertilizers) which could produce algal 		blooms if left back into natural water supplies</a:t>
            </a:r>
            <a:endParaRPr lang="en-US" sz="24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In the secondary treatment phase of sewage treatment, aerobic bacteria are used to digest organic materials dissolved in the water that was passed on from primary sedimentation (“dechunkilization”) sewage treatment.</a:t>
            </a:r>
          </a:p>
        </p:txBody>
      </p:sp>
      <p:pic>
        <p:nvPicPr>
          <p:cNvPr id="5" name="Content Placeholder 4" descr="sewage_treatment.gif"/>
          <p:cNvPicPr>
            <a:picLocks noGrp="1" noChangeAspect="1"/>
          </p:cNvPicPr>
          <p:nvPr>
            <p:ph idx="1"/>
          </p:nvPr>
        </p:nvPicPr>
        <p:blipFill>
          <a:blip r:embed="rId2" cstate="print"/>
          <a:stretch>
            <a:fillRect/>
          </a:stretch>
        </p:blipFill>
        <p:spPr>
          <a:xfrm>
            <a:off x="1219200" y="1524000"/>
            <a:ext cx="6781800" cy="4571999"/>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000" dirty="0"/>
              <a:t>Could this be the source of your drinking water some day? </a:t>
            </a:r>
            <a:r>
              <a:rPr lang="en-US" sz="2000" dirty="0">
                <a:sym typeface="Wingdings" pitchFamily="2" charset="2"/>
              </a:rPr>
              <a:t></a:t>
            </a:r>
            <a:endParaRPr lang="en-US" sz="2000" dirty="0"/>
          </a:p>
        </p:txBody>
      </p:sp>
      <p:pic>
        <p:nvPicPr>
          <p:cNvPr id="4" name="Content Placeholder 3" descr="sewage-treatment-process_1.jpg"/>
          <p:cNvPicPr>
            <a:picLocks noGrp="1" noChangeAspect="1"/>
          </p:cNvPicPr>
          <p:nvPr>
            <p:ph idx="1"/>
          </p:nvPr>
        </p:nvPicPr>
        <p:blipFill>
          <a:blip r:embed="rId2" cstate="print"/>
          <a:stretch>
            <a:fillRect/>
          </a:stretch>
        </p:blipFill>
        <p:spPr>
          <a:xfrm>
            <a:off x="533400" y="1066800"/>
            <a:ext cx="8229600" cy="5257800"/>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algn="l"/>
            <a:r>
              <a:rPr lang="en-US" sz="2400" dirty="0"/>
              <a:t>YOU SAY YOU HAVE A SEPTIC TANK??</a:t>
            </a:r>
            <a:br>
              <a:rPr lang="en-US" sz="2400" dirty="0"/>
            </a:br>
            <a:br>
              <a:rPr lang="en-US" sz="2400" dirty="0"/>
            </a:br>
            <a:r>
              <a:rPr lang="en-US" sz="2400" dirty="0"/>
              <a:t>	</a:t>
            </a:r>
            <a:r>
              <a:rPr lang="en-US" sz="2400" u="sng" dirty="0"/>
              <a:t>THE GRASS IS ALWAYS GREENER OVER THE SEPTIC TANK</a:t>
            </a:r>
            <a:br>
              <a:rPr lang="en-US" sz="2400" dirty="0"/>
            </a:br>
            <a:r>
              <a:rPr lang="en-US" sz="2400" dirty="0"/>
              <a:t>				- Erma </a:t>
            </a:r>
            <a:r>
              <a:rPr lang="en-US" sz="2400" dirty="0" err="1"/>
              <a:t>Bombeck</a:t>
            </a:r>
            <a:endParaRPr lang="en-US" sz="2400" dirty="0"/>
          </a:p>
        </p:txBody>
      </p:sp>
      <p:pic>
        <p:nvPicPr>
          <p:cNvPr id="4" name="Content Placeholder 3" descr="drainfield.jpg"/>
          <p:cNvPicPr>
            <a:picLocks noGrp="1" noChangeAspect="1"/>
          </p:cNvPicPr>
          <p:nvPr>
            <p:ph idx="1"/>
          </p:nvPr>
        </p:nvPicPr>
        <p:blipFill>
          <a:blip r:embed="rId2" cstate="print"/>
          <a:stretch>
            <a:fillRect/>
          </a:stretch>
        </p:blipFill>
        <p:spPr>
          <a:xfrm>
            <a:off x="1143000" y="2057400"/>
            <a:ext cx="6858000" cy="3972719"/>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i="1" dirty="0"/>
              <a:t>Salmonella </a:t>
            </a:r>
            <a:r>
              <a:rPr lang="en-US" sz="2400" i="1" dirty="0" err="1"/>
              <a:t>typhi</a:t>
            </a:r>
            <a:r>
              <a:rPr lang="en-US" sz="2400" i="1" dirty="0"/>
              <a:t> </a:t>
            </a:r>
            <a:r>
              <a:rPr lang="en-US" sz="2400" dirty="0"/>
              <a:t>– causes TYPHOID FEVER</a:t>
            </a:r>
            <a:br>
              <a:rPr lang="en-US" sz="2400" dirty="0"/>
            </a:br>
            <a:br>
              <a:rPr lang="en-US" sz="2400" dirty="0"/>
            </a:br>
            <a:r>
              <a:rPr lang="en-US" sz="2400" dirty="0"/>
              <a:t>	</a:t>
            </a:r>
            <a:r>
              <a:rPr lang="en-US" sz="2000" dirty="0"/>
              <a:t>- fever, diarrhea, abdominal pain</a:t>
            </a:r>
            <a:br>
              <a:rPr lang="en-US" sz="2000" dirty="0"/>
            </a:br>
            <a:r>
              <a:rPr lang="en-US" sz="2000" dirty="0"/>
              <a:t>	- invades the gall bladder, results in convalescent and chronic carriers</a:t>
            </a:r>
            <a:br>
              <a:rPr lang="en-US" sz="2000" dirty="0"/>
            </a:br>
            <a:r>
              <a:rPr lang="en-US" sz="2000" dirty="0"/>
              <a:t>	- humans are the EXCLUSIVE hosts</a:t>
            </a:r>
            <a:br>
              <a:rPr lang="en-US" sz="2000" dirty="0"/>
            </a:br>
            <a:r>
              <a:rPr lang="en-US" sz="2000" dirty="0"/>
              <a:t>	- good sanitation and pure water supplies break the cycle of infection</a:t>
            </a:r>
            <a:br>
              <a:rPr lang="en-US" sz="2000" dirty="0"/>
            </a:br>
            <a:r>
              <a:rPr lang="en-US" sz="2000" dirty="0"/>
              <a:t>	- short term vaccine is available when traveling</a:t>
            </a:r>
            <a:br>
              <a:rPr lang="en-US" sz="2000" dirty="0"/>
            </a:br>
            <a:endParaRPr lang="en-US" sz="2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a:xfrm>
            <a:off x="457200" y="1535112"/>
            <a:ext cx="4040188" cy="903288"/>
          </a:xfrm>
        </p:spPr>
        <p:txBody>
          <a:bodyPr>
            <a:normAutofit fontScale="92500" lnSpcReduction="20000"/>
          </a:bodyPr>
          <a:lstStyle/>
          <a:p>
            <a:r>
              <a:rPr lang="en-US" dirty="0"/>
              <a:t>Typhoid fever is usually transmitted by fecal contaminated water.</a:t>
            </a:r>
          </a:p>
        </p:txBody>
      </p:sp>
      <p:pic>
        <p:nvPicPr>
          <p:cNvPr id="8" name="Content Placeholder 7" descr="typhoid_feverI.gif"/>
          <p:cNvPicPr>
            <a:picLocks noGrp="1" noChangeAspect="1"/>
          </p:cNvPicPr>
          <p:nvPr>
            <p:ph sz="half" idx="2"/>
          </p:nvPr>
        </p:nvPicPr>
        <p:blipFill>
          <a:blip r:embed="rId2" cstate="print"/>
          <a:stretch>
            <a:fillRect/>
          </a:stretch>
        </p:blipFill>
        <p:spPr>
          <a:xfrm>
            <a:off x="304800" y="2438400"/>
            <a:ext cx="4648200" cy="3352800"/>
          </a:xfrm>
        </p:spPr>
      </p:pic>
      <p:sp>
        <p:nvSpPr>
          <p:cNvPr id="6" name="Text Placeholder 5"/>
          <p:cNvSpPr>
            <a:spLocks noGrp="1"/>
          </p:cNvSpPr>
          <p:nvPr>
            <p:ph type="body" sz="quarter" idx="3"/>
          </p:nvPr>
        </p:nvSpPr>
        <p:spPr/>
        <p:txBody>
          <a:bodyPr>
            <a:normAutofit fontScale="92500" lnSpcReduction="20000"/>
          </a:bodyPr>
          <a:lstStyle/>
          <a:p>
            <a:r>
              <a:rPr lang="en-US" dirty="0"/>
              <a:t>The typhoid fever vaccine is about 60% effective.</a:t>
            </a:r>
          </a:p>
        </p:txBody>
      </p:sp>
      <p:pic>
        <p:nvPicPr>
          <p:cNvPr id="9" name="Content Placeholder 8" descr="bc-081024-typhoid-vaccine.jpg"/>
          <p:cNvPicPr>
            <a:picLocks noGrp="1" noChangeAspect="1"/>
          </p:cNvPicPr>
          <p:nvPr>
            <p:ph sz="quarter" idx="4"/>
          </p:nvPr>
        </p:nvPicPr>
        <p:blipFill>
          <a:blip r:embed="rId3" cstate="print"/>
          <a:stretch>
            <a:fillRect/>
          </a:stretch>
        </p:blipFill>
        <p:spPr>
          <a:xfrm>
            <a:off x="5257800" y="2819400"/>
            <a:ext cx="2819400" cy="227184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The chromosomal material (DNA) in eukaryotes is linear (with 2 free ends) and is wrapped around histone proteins.</a:t>
            </a:r>
          </a:p>
        </p:txBody>
      </p:sp>
      <p:pic>
        <p:nvPicPr>
          <p:cNvPr id="5" name="Content Placeholder 4" descr="chromosome.png"/>
          <p:cNvPicPr>
            <a:picLocks noGrp="1" noChangeAspect="1"/>
          </p:cNvPicPr>
          <p:nvPr>
            <p:ph idx="1"/>
          </p:nvPr>
        </p:nvPicPr>
        <p:blipFill>
          <a:blip r:embed="rId2" cstate="print"/>
          <a:stretch>
            <a:fillRect/>
          </a:stretch>
        </p:blipFill>
        <p:spPr>
          <a:xfrm>
            <a:off x="2126876" y="1295400"/>
            <a:ext cx="4661647" cy="4953000"/>
          </a:xfr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00" dirty="0"/>
              <a:t>Typhoid fever comes from human feces; it is not zoonotic.  Fecal contamination of food and water are commonly how it is transmitted from one person to another.  Wash your hands when you cook!!!</a:t>
            </a:r>
          </a:p>
        </p:txBody>
      </p:sp>
      <p:pic>
        <p:nvPicPr>
          <p:cNvPr id="7" name="Content Placeholder 6" descr="Mallon-Mary_01.jpg"/>
          <p:cNvPicPr>
            <a:picLocks noGrp="1" noChangeAspect="1"/>
          </p:cNvPicPr>
          <p:nvPr>
            <p:ph idx="1"/>
          </p:nvPr>
        </p:nvPicPr>
        <p:blipFill>
          <a:blip r:embed="rId2" cstate="print"/>
          <a:stretch>
            <a:fillRect/>
          </a:stretch>
        </p:blipFill>
        <p:spPr>
          <a:xfrm>
            <a:off x="1676400" y="1447800"/>
            <a:ext cx="5638800" cy="5105400"/>
          </a:xfr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i="1" dirty="0" err="1"/>
              <a:t>Vibrio</a:t>
            </a:r>
            <a:r>
              <a:rPr lang="en-US" sz="2400" i="1" dirty="0"/>
              <a:t> cholera </a:t>
            </a:r>
            <a:r>
              <a:rPr lang="en-US" sz="2400" dirty="0"/>
              <a:t>– causes CHOLERA</a:t>
            </a:r>
            <a:br>
              <a:rPr lang="en-US" sz="2400" dirty="0"/>
            </a:br>
            <a:br>
              <a:rPr lang="en-US" sz="2400" dirty="0"/>
            </a:br>
            <a:r>
              <a:rPr lang="en-US" sz="2000" dirty="0"/>
              <a:t>	- severe muscle cramping, vomiting, 4-5 gallons of diarrhea per day have been measured</a:t>
            </a:r>
            <a:br>
              <a:rPr lang="en-US" sz="2000" dirty="0"/>
            </a:br>
            <a:r>
              <a:rPr lang="en-US" sz="2000" dirty="0"/>
              <a:t>	- mild and self limiting in adults, but is a problem worldwide </a:t>
            </a:r>
            <a:r>
              <a:rPr lang="en-US" sz="2000" dirty="0" err="1"/>
              <a:t>whenre</a:t>
            </a:r>
            <a:r>
              <a:rPr lang="en-US" sz="2000" dirty="0"/>
              <a:t> control of elimination of wastes is not practiced, like in refugee camps</a:t>
            </a:r>
            <a:br>
              <a:rPr lang="en-US" sz="2000" dirty="0"/>
            </a:br>
            <a:r>
              <a:rPr lang="en-US" sz="2000" dirty="0"/>
              <a:t>	- oral electrolyte therapy helps to cut the numbers of fatalities</a:t>
            </a:r>
            <a:br>
              <a:rPr lang="en-US" sz="2000" dirty="0"/>
            </a:br>
            <a:r>
              <a:rPr lang="en-US" sz="2000" dirty="0"/>
              <a:t>	</a:t>
            </a:r>
            <a:endParaRPr lang="en-US" sz="24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Cholera epidemics occur around the world commonly due to water contaminated with human feces.</a:t>
            </a:r>
          </a:p>
        </p:txBody>
      </p:sp>
      <p:pic>
        <p:nvPicPr>
          <p:cNvPr id="5" name="Content Placeholder 4" descr="cholera2.jpg"/>
          <p:cNvPicPr>
            <a:picLocks noGrp="1" noChangeAspect="1"/>
          </p:cNvPicPr>
          <p:nvPr>
            <p:ph idx="1"/>
          </p:nvPr>
        </p:nvPicPr>
        <p:blipFill>
          <a:blip r:embed="rId2" cstate="print"/>
          <a:stretch>
            <a:fillRect/>
          </a:stretch>
        </p:blipFill>
        <p:spPr>
          <a:xfrm>
            <a:off x="2875501" y="1447800"/>
            <a:ext cx="3392997" cy="4678363"/>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Patients with cholera may suffer up to 4-5 gallons of diarrhea per day!</a:t>
            </a:r>
          </a:p>
        </p:txBody>
      </p:sp>
      <p:pic>
        <p:nvPicPr>
          <p:cNvPr id="4" name="Content Placeholder 3" descr="cholera.jpg"/>
          <p:cNvPicPr>
            <a:picLocks noGrp="1" noChangeAspect="1"/>
          </p:cNvPicPr>
          <p:nvPr>
            <p:ph idx="1"/>
          </p:nvPr>
        </p:nvPicPr>
        <p:blipFill>
          <a:blip r:embed="rId2" cstate="print"/>
          <a:stretch>
            <a:fillRect/>
          </a:stretch>
        </p:blipFill>
        <p:spPr>
          <a:xfrm>
            <a:off x="1719262" y="1066800"/>
            <a:ext cx="5705475" cy="4876800"/>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p_cholera.jpg"/>
          <p:cNvPicPr>
            <a:picLocks noGrp="1" noChangeAspect="1"/>
          </p:cNvPicPr>
          <p:nvPr>
            <p:ph idx="1"/>
          </p:nvPr>
        </p:nvPicPr>
        <p:blipFill>
          <a:blip r:embed="rId2" cstate="print"/>
          <a:stretch>
            <a:fillRect/>
          </a:stretch>
        </p:blipFill>
        <p:spPr>
          <a:xfrm>
            <a:off x="914400" y="304800"/>
            <a:ext cx="7696200" cy="5562600"/>
          </a:xfr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pPr algn="l"/>
            <a:r>
              <a:rPr lang="en-US" sz="2400" i="1" dirty="0"/>
              <a:t>Shigella </a:t>
            </a:r>
            <a:r>
              <a:rPr lang="en-US" sz="2400" i="1" dirty="0" err="1"/>
              <a:t>flexneri</a:t>
            </a:r>
            <a:r>
              <a:rPr lang="en-US" sz="2400" i="1" dirty="0"/>
              <a:t> </a:t>
            </a:r>
            <a:r>
              <a:rPr lang="en-US" sz="2400" dirty="0"/>
              <a:t>and other spp. – cases BACILLARY DYSENTERY</a:t>
            </a:r>
            <a:br>
              <a:rPr lang="en-US" sz="2400" dirty="0"/>
            </a:br>
            <a:br>
              <a:rPr lang="en-US" sz="2400" dirty="0"/>
            </a:br>
            <a:r>
              <a:rPr lang="en-US" sz="2000" dirty="0"/>
              <a:t>	- abdominal cramps, diarrhea with mucus and blood</a:t>
            </a:r>
            <a:endParaRPr lang="en-US" sz="24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n-US" sz="2400" dirty="0"/>
              <a:t>Shigellosis, or bacillary dysentery, causes bloody mucousy diarrhea.</a:t>
            </a:r>
          </a:p>
        </p:txBody>
      </p:sp>
      <p:pic>
        <p:nvPicPr>
          <p:cNvPr id="5" name="Content Placeholder 4" descr="typhiod.jpg"/>
          <p:cNvPicPr>
            <a:picLocks noGrp="1" noChangeAspect="1"/>
          </p:cNvPicPr>
          <p:nvPr>
            <p:ph idx="1"/>
          </p:nvPr>
        </p:nvPicPr>
        <p:blipFill>
          <a:blip r:embed="rId2"/>
          <a:stretch>
            <a:fillRect/>
          </a:stretch>
        </p:blipFill>
        <p:spPr>
          <a:xfrm>
            <a:off x="2617607" y="1371600"/>
            <a:ext cx="3908786" cy="4572000"/>
          </a:xfr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i="1" dirty="0" err="1"/>
              <a:t>Entamoeba</a:t>
            </a:r>
            <a:r>
              <a:rPr lang="en-US" sz="2400" i="1" dirty="0"/>
              <a:t> </a:t>
            </a:r>
            <a:r>
              <a:rPr lang="en-US" sz="2400" i="1" dirty="0" err="1"/>
              <a:t>histolytica</a:t>
            </a:r>
            <a:r>
              <a:rPr lang="en-US" sz="2400" i="1" dirty="0"/>
              <a:t> </a:t>
            </a:r>
            <a:r>
              <a:rPr lang="en-US" sz="2400" dirty="0"/>
              <a:t>– causes AMOEBIC DYSENTERY</a:t>
            </a:r>
            <a:br>
              <a:rPr lang="en-US" sz="2400" dirty="0"/>
            </a:br>
            <a:br>
              <a:rPr lang="en-US" sz="2400" dirty="0"/>
            </a:br>
            <a:r>
              <a:rPr lang="en-US" sz="2400" dirty="0"/>
              <a:t>	</a:t>
            </a:r>
            <a:r>
              <a:rPr lang="en-US" sz="2000" dirty="0"/>
              <a:t>- usually from unsanitary food or water</a:t>
            </a:r>
            <a:br>
              <a:rPr lang="en-US" sz="2000" dirty="0"/>
            </a:br>
            <a:r>
              <a:rPr lang="en-US" sz="2000" dirty="0"/>
              <a:t>	- chlorination of water is insufficient by itself to kill this 			protozoan</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entamoeba_lifecycle.gif"/>
          <p:cNvPicPr>
            <a:picLocks noGrp="1" noChangeAspect="1"/>
          </p:cNvPicPr>
          <p:nvPr>
            <p:ph idx="1"/>
          </p:nvPr>
        </p:nvPicPr>
        <p:blipFill>
          <a:blip r:embed="rId2" cstate="print"/>
          <a:stretch>
            <a:fillRect/>
          </a:stretch>
        </p:blipFill>
        <p:spPr>
          <a:xfrm>
            <a:off x="1219200" y="381000"/>
            <a:ext cx="6324599" cy="6248400"/>
          </a:xfr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i="1" dirty="0" err="1"/>
              <a:t>Giardia</a:t>
            </a:r>
            <a:r>
              <a:rPr lang="en-US" sz="2400" i="1" dirty="0"/>
              <a:t> </a:t>
            </a:r>
            <a:r>
              <a:rPr lang="en-US" sz="2400" i="1" dirty="0" err="1"/>
              <a:t>lamblia</a:t>
            </a:r>
            <a:r>
              <a:rPr lang="en-US" sz="2400" i="1" dirty="0"/>
              <a:t> </a:t>
            </a:r>
            <a:r>
              <a:rPr lang="en-US" sz="2400" dirty="0"/>
              <a:t>– causes GIARDIASIS (Beaver fever)</a:t>
            </a:r>
            <a:br>
              <a:rPr lang="en-US" sz="2400" dirty="0"/>
            </a:br>
            <a:br>
              <a:rPr lang="en-US" sz="2400" dirty="0"/>
            </a:br>
            <a:r>
              <a:rPr lang="en-US" sz="2400" dirty="0"/>
              <a:t>	</a:t>
            </a:r>
            <a:r>
              <a:rPr lang="en-US" sz="2000" dirty="0"/>
              <a:t>- greasy stools with vile flatulence</a:t>
            </a:r>
            <a:br>
              <a:rPr lang="en-US" sz="2000" dirty="0"/>
            </a:br>
            <a:r>
              <a:rPr lang="en-US" sz="2000" dirty="0"/>
              <a:t>	- common from wilderness water sources</a:t>
            </a:r>
            <a:br>
              <a:rPr lang="en-US" sz="2000" dirty="0"/>
            </a:br>
            <a:r>
              <a:rPr lang="en-US" sz="2000" dirty="0"/>
              <a:t>	- boil all water consumed from wilderness sources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000" dirty="0"/>
              <a:t>All chromosomes, whether prokaryotic or eukaryotic, are super-coiled and 	twisted into a compact molecule.</a:t>
            </a:r>
            <a:br>
              <a:rPr lang="en-US" sz="2000" dirty="0"/>
            </a:br>
            <a:br>
              <a:rPr lang="en-US" sz="2000" dirty="0"/>
            </a:br>
            <a:r>
              <a:rPr lang="en-US" sz="2000" dirty="0"/>
              <a:t>The DNA of eukaryotes of course is much longer than the DNA of prokaryotes; 	it is estimated to be at least 10X longer.</a:t>
            </a:r>
            <a:br>
              <a:rPr lang="en-US" sz="2000" dirty="0"/>
            </a:br>
            <a:br>
              <a:rPr lang="en-US" sz="2000" dirty="0"/>
            </a:br>
            <a:r>
              <a:rPr lang="en-US" sz="2000" dirty="0">
                <a:solidFill>
                  <a:srgbClr val="7030A0"/>
                </a:solidFill>
              </a:rPr>
              <a:t>The hereditary nature of DNA is found within the ordered sequence of 	nucleotides.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pic>
        <p:nvPicPr>
          <p:cNvPr id="8" name="Content Placeholder 7" descr="giardia.jpg"/>
          <p:cNvPicPr>
            <a:picLocks noGrp="1" noChangeAspect="1"/>
          </p:cNvPicPr>
          <p:nvPr>
            <p:ph sz="half" idx="2"/>
          </p:nvPr>
        </p:nvPicPr>
        <p:blipFill>
          <a:blip r:embed="rId2" cstate="print"/>
          <a:stretch>
            <a:fillRect/>
          </a:stretch>
        </p:blipFill>
        <p:spPr>
          <a:xfrm>
            <a:off x="572294" y="609600"/>
            <a:ext cx="3810000" cy="5064919"/>
          </a:xfrm>
        </p:spPr>
      </p:pic>
      <p:sp>
        <p:nvSpPr>
          <p:cNvPr id="6" name="Text Placeholder 5"/>
          <p:cNvSpPr>
            <a:spLocks noGrp="1"/>
          </p:cNvSpPr>
          <p:nvPr>
            <p:ph type="body" sz="quarter" idx="3"/>
          </p:nvPr>
        </p:nvSpPr>
        <p:spPr/>
        <p:txBody>
          <a:bodyPr/>
          <a:lstStyle/>
          <a:p>
            <a:endParaRPr lang="en-US"/>
          </a:p>
        </p:txBody>
      </p:sp>
      <p:pic>
        <p:nvPicPr>
          <p:cNvPr id="9" name="Content Placeholder 8" descr="giardiasis-disease-200812-ss.jpg"/>
          <p:cNvPicPr>
            <a:picLocks noGrp="1" noChangeAspect="1"/>
          </p:cNvPicPr>
          <p:nvPr>
            <p:ph sz="quarter" idx="4"/>
          </p:nvPr>
        </p:nvPicPr>
        <p:blipFill>
          <a:blip r:embed="rId3" cstate="print"/>
          <a:stretch>
            <a:fillRect/>
          </a:stretch>
        </p:blipFill>
        <p:spPr>
          <a:xfrm>
            <a:off x="4572000" y="1219200"/>
            <a:ext cx="3962400" cy="4074319"/>
          </a:xfr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a:t>Incidence map of giardiasis in the United States.</a:t>
            </a:r>
          </a:p>
        </p:txBody>
      </p:sp>
      <p:pic>
        <p:nvPicPr>
          <p:cNvPr id="9" name="Content Placeholder 8" descr="giardia_incidence_map.gif"/>
          <p:cNvPicPr>
            <a:picLocks noGrp="1" noChangeAspect="1"/>
          </p:cNvPicPr>
          <p:nvPr>
            <p:ph idx="1"/>
          </p:nvPr>
        </p:nvPicPr>
        <p:blipFill>
          <a:blip r:embed="rId2" cstate="print"/>
          <a:stretch>
            <a:fillRect/>
          </a:stretch>
        </p:blipFill>
        <p:spPr>
          <a:xfrm>
            <a:off x="1143000" y="1447800"/>
            <a:ext cx="6705600" cy="5181600"/>
          </a:xfr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pPr algn="l"/>
            <a:r>
              <a:rPr lang="en-US" sz="2400" dirty="0"/>
              <a:t>Hepatitis A (virus)</a:t>
            </a:r>
            <a:br>
              <a:rPr lang="en-US" sz="2400" dirty="0"/>
            </a:br>
            <a:br>
              <a:rPr lang="en-US" sz="2400" dirty="0"/>
            </a:br>
            <a:r>
              <a:rPr lang="en-US" sz="2400" dirty="0"/>
              <a:t>	</a:t>
            </a:r>
            <a:r>
              <a:rPr lang="en-US" sz="2000" dirty="0"/>
              <a:t>- from water, foods cleaned with water; shellfish sometimes a source</a:t>
            </a:r>
            <a:br>
              <a:rPr lang="en-US" sz="2000" dirty="0"/>
            </a:br>
            <a:r>
              <a:rPr lang="en-US" sz="2000" dirty="0"/>
              <a:t>	- recovery rate about 99%</a:t>
            </a:r>
            <a:endParaRPr lang="en-US" sz="24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9" name="Content Placeholder 8" descr="hep a risk amp.gif"/>
          <p:cNvPicPr>
            <a:picLocks noGrp="1" noChangeAspect="1"/>
          </p:cNvPicPr>
          <p:nvPr>
            <p:ph idx="1"/>
          </p:nvPr>
        </p:nvPicPr>
        <p:blipFill>
          <a:blip r:embed="rId2" cstate="print"/>
          <a:stretch>
            <a:fillRect/>
          </a:stretch>
        </p:blipFill>
        <p:spPr>
          <a:xfrm>
            <a:off x="1066800" y="685800"/>
            <a:ext cx="7086600" cy="5105400"/>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normAutofit fontScale="92500" lnSpcReduction="20000"/>
          </a:bodyPr>
          <a:lstStyle/>
          <a:p>
            <a:r>
              <a:rPr lang="en-US" dirty="0"/>
              <a:t>Shellfish are one source of hepatitis A.</a:t>
            </a:r>
          </a:p>
        </p:txBody>
      </p:sp>
      <p:pic>
        <p:nvPicPr>
          <p:cNvPr id="5" name="Content Placeholder 4" descr="hepA.jpg"/>
          <p:cNvPicPr>
            <a:picLocks noGrp="1" noChangeAspect="1"/>
          </p:cNvPicPr>
          <p:nvPr>
            <p:ph sz="half" idx="2"/>
          </p:nvPr>
        </p:nvPicPr>
        <p:blipFill>
          <a:blip r:embed="rId2" cstate="print"/>
          <a:stretch>
            <a:fillRect/>
          </a:stretch>
        </p:blipFill>
        <p:spPr>
          <a:xfrm>
            <a:off x="1094343" y="2174875"/>
            <a:ext cx="2765902" cy="3951288"/>
          </a:xfrm>
        </p:spPr>
      </p:pic>
      <p:sp>
        <p:nvSpPr>
          <p:cNvPr id="8" name="Text Placeholder 7"/>
          <p:cNvSpPr>
            <a:spLocks noGrp="1"/>
          </p:cNvSpPr>
          <p:nvPr>
            <p:ph type="body" sz="quarter" idx="3"/>
          </p:nvPr>
        </p:nvSpPr>
        <p:spPr/>
        <p:txBody>
          <a:bodyPr/>
          <a:lstStyle/>
          <a:p>
            <a:r>
              <a:rPr lang="en-US" dirty="0"/>
              <a:t>Jaundice seen in hepatitis.</a:t>
            </a:r>
          </a:p>
        </p:txBody>
      </p:sp>
      <p:pic>
        <p:nvPicPr>
          <p:cNvPr id="10" name="Content Placeholder 9" descr="hepa  jaundice.jpg"/>
          <p:cNvPicPr>
            <a:picLocks noGrp="1" noChangeAspect="1"/>
          </p:cNvPicPr>
          <p:nvPr>
            <p:ph sz="quarter" idx="4"/>
          </p:nvPr>
        </p:nvPicPr>
        <p:blipFill>
          <a:blip r:embed="rId3" cstate="print"/>
          <a:stretch>
            <a:fillRect/>
          </a:stretch>
        </p:blipFill>
        <p:spPr>
          <a:xfrm>
            <a:off x="4572000" y="2590800"/>
            <a:ext cx="4041775" cy="2889869"/>
          </a:xfr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a:t>Have you been vaccinated for </a:t>
            </a:r>
            <a:r>
              <a:rPr lang="en-US" sz="2400" dirty="0" err="1"/>
              <a:t>Hep</a:t>
            </a:r>
            <a:r>
              <a:rPr lang="en-US" sz="2400" dirty="0"/>
              <a:t> A?</a:t>
            </a:r>
          </a:p>
        </p:txBody>
      </p:sp>
      <p:pic>
        <p:nvPicPr>
          <p:cNvPr id="9" name="Content Placeholder 8" descr="how-to-deal-with-travelers-diarrhea-3.jpg"/>
          <p:cNvPicPr>
            <a:picLocks noGrp="1" noChangeAspect="1"/>
          </p:cNvPicPr>
          <p:nvPr>
            <p:ph idx="1"/>
          </p:nvPr>
        </p:nvPicPr>
        <p:blipFill>
          <a:blip r:embed="rId2" cstate="print"/>
          <a:stretch>
            <a:fillRect/>
          </a:stretch>
        </p:blipFill>
        <p:spPr>
          <a:xfrm>
            <a:off x="2438400" y="1600200"/>
            <a:ext cx="4191000" cy="4343400"/>
          </a:xfr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i="1" dirty="0"/>
              <a:t>Escherichia coli </a:t>
            </a:r>
            <a:r>
              <a:rPr lang="en-US" sz="2400" dirty="0"/>
              <a:t>– causes TRAVELER’S DIARRHEA</a:t>
            </a:r>
            <a:br>
              <a:rPr lang="en-US" sz="2400" dirty="0"/>
            </a:br>
            <a:br>
              <a:rPr lang="en-US" sz="2400" dirty="0"/>
            </a:br>
            <a:r>
              <a:rPr lang="en-US" sz="2400" dirty="0"/>
              <a:t>	</a:t>
            </a:r>
            <a:r>
              <a:rPr lang="en-US" sz="2000" dirty="0"/>
              <a:t>- diarrhea, nausea, low grade fever</a:t>
            </a:r>
            <a:br>
              <a:rPr lang="en-US" sz="2000" dirty="0"/>
            </a:br>
            <a:r>
              <a:rPr lang="en-US" sz="2000" dirty="0"/>
              <a:t>	- when traveling bring anti-diarrheal medicines; do not brush your 		teeth or wash fruits and veggies with non-purified water</a:t>
            </a:r>
            <a:br>
              <a:rPr lang="en-US" sz="2000" dirty="0"/>
            </a:br>
            <a:r>
              <a:rPr lang="en-US" sz="2000" dirty="0"/>
              <a:t>	- enterotoxigenic strains of </a:t>
            </a:r>
            <a:r>
              <a:rPr lang="en-US" sz="2000" i="1" dirty="0"/>
              <a:t>E. coli </a:t>
            </a:r>
            <a:r>
              <a:rPr lang="en-US" sz="2000" dirty="0"/>
              <a:t>found in different parts of the 		world, which are not a part of the traveler's normal flora, 		cause the problem</a:t>
            </a:r>
            <a:br>
              <a:rPr lang="en-US" sz="2000" dirty="0"/>
            </a:br>
            <a:endParaRPr lang="en-US" sz="20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pic>
        <p:nvPicPr>
          <p:cNvPr id="8" name="Content Placeholder 7" descr="prevent-traveler_s-diarrhea-200X200.jpg"/>
          <p:cNvPicPr>
            <a:picLocks noGrp="1" noChangeAspect="1"/>
          </p:cNvPicPr>
          <p:nvPr>
            <p:ph sz="half" idx="2"/>
          </p:nvPr>
        </p:nvPicPr>
        <p:blipFill>
          <a:blip r:embed="rId2" cstate="print"/>
          <a:stretch>
            <a:fillRect/>
          </a:stretch>
        </p:blipFill>
        <p:spPr>
          <a:xfrm>
            <a:off x="533400" y="2514600"/>
            <a:ext cx="1905000" cy="1905000"/>
          </a:xfrm>
        </p:spPr>
      </p:pic>
      <p:sp>
        <p:nvSpPr>
          <p:cNvPr id="6" name="Text Placeholder 5"/>
          <p:cNvSpPr>
            <a:spLocks noGrp="1"/>
          </p:cNvSpPr>
          <p:nvPr>
            <p:ph type="body" sz="quarter" idx="3"/>
          </p:nvPr>
        </p:nvSpPr>
        <p:spPr/>
        <p:txBody>
          <a:bodyPr/>
          <a:lstStyle/>
          <a:p>
            <a:endParaRPr lang="en-US"/>
          </a:p>
        </p:txBody>
      </p:sp>
      <p:pic>
        <p:nvPicPr>
          <p:cNvPr id="9" name="Content Placeholder 8" descr="travellers-diarrhea-8710.jpg"/>
          <p:cNvPicPr>
            <a:picLocks noGrp="1" noChangeAspect="1"/>
          </p:cNvPicPr>
          <p:nvPr>
            <p:ph sz="quarter" idx="4"/>
          </p:nvPr>
        </p:nvPicPr>
        <p:blipFill>
          <a:blip r:embed="rId3" cstate="print"/>
          <a:stretch>
            <a:fillRect/>
          </a:stretch>
        </p:blipFill>
        <p:spPr>
          <a:xfrm>
            <a:off x="2819400" y="685800"/>
            <a:ext cx="5943600" cy="5257800"/>
          </a:xfr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400" dirty="0"/>
              <a:t>There are a number of colloquialisms for travelers' diarrhea 	contracted in various localities:  </a:t>
            </a:r>
            <a:br>
              <a:rPr lang="en-US" sz="2400" dirty="0"/>
            </a:br>
            <a:r>
              <a:rPr lang="en-US" sz="2400" dirty="0"/>
              <a:t>"Montezuma's revenge", "</a:t>
            </a:r>
            <a:r>
              <a:rPr lang="en-US" sz="2400" dirty="0" err="1"/>
              <a:t>turistas</a:t>
            </a:r>
            <a:r>
              <a:rPr lang="en-US" sz="2400" dirty="0"/>
              <a:t>”, "Aztec two step" for 	travelers' diarrhea contracted in Mexico.  </a:t>
            </a:r>
            <a:br>
              <a:rPr lang="en-US" sz="2400" dirty="0"/>
            </a:br>
            <a:r>
              <a:rPr lang="en-US" sz="2400" dirty="0"/>
              <a:t>"Pharaoh's Revenge," "mummy's tummy," or "Cairo two-step" in 	Egypt.</a:t>
            </a:r>
            <a:br>
              <a:rPr lang="en-US" sz="2400" dirty="0"/>
            </a:br>
            <a:r>
              <a:rPr lang="en-US" sz="2400" dirty="0"/>
              <a:t>“Casablanca crud” in Morocco.</a:t>
            </a:r>
            <a:br>
              <a:rPr lang="en-US" sz="2400" dirty="0"/>
            </a:br>
            <a:r>
              <a:rPr lang="en-US" sz="2400" dirty="0"/>
              <a:t>“Turkey trot” in Turkey.</a:t>
            </a:r>
            <a:br>
              <a:rPr lang="en-US" sz="2400" dirty="0"/>
            </a:br>
            <a:r>
              <a:rPr lang="en-US" sz="2400" dirty="0"/>
              <a:t>"Bombay belly" or "Delhi belly" in India.</a:t>
            </a:r>
            <a:br>
              <a:rPr lang="en-US" sz="2400" dirty="0"/>
            </a:br>
            <a:r>
              <a:rPr lang="en-US" sz="2400" dirty="0"/>
              <a:t>“</a:t>
            </a:r>
            <a:r>
              <a:rPr lang="en-US" sz="2400" dirty="0" err="1"/>
              <a:t>Kabulitis</a:t>
            </a:r>
            <a:r>
              <a:rPr lang="en-US" sz="2400" dirty="0"/>
              <a:t>" in Afghanistan.</a:t>
            </a:r>
            <a:br>
              <a:rPr lang="en-US" sz="2400" dirty="0"/>
            </a:br>
            <a:r>
              <a:rPr lang="en-US" sz="2400" dirty="0"/>
              <a:t>"Bali belly" in Bali.</a:t>
            </a:r>
            <a:br>
              <a:rPr lang="en-US" sz="2400" dirty="0"/>
            </a:br>
            <a:r>
              <a:rPr lang="en-US" sz="2400" dirty="0"/>
              <a:t>"Katmandu quickstep" in Nepal.</a:t>
            </a:r>
            <a:br>
              <a:rPr lang="en-US" sz="2400" dirty="0"/>
            </a:br>
            <a:r>
              <a:rPr lang="en-US" sz="2400" dirty="0"/>
              <a:t>"Thai-</a:t>
            </a:r>
            <a:r>
              <a:rPr lang="en-US" sz="2400" dirty="0" err="1"/>
              <a:t>dal</a:t>
            </a:r>
            <a:r>
              <a:rPr lang="en-US" sz="2400" dirty="0"/>
              <a:t> wave“ in Thailand.</a:t>
            </a:r>
            <a:br>
              <a:rPr lang="en-US" sz="2400" dirty="0"/>
            </a:br>
            <a:r>
              <a:rPr lang="en-US" sz="2400" dirty="0"/>
              <a:t>Arabic-speaking countries have called it "</a:t>
            </a:r>
            <a:r>
              <a:rPr lang="en-US" sz="2400" dirty="0" err="1"/>
              <a:t>yalla</a:t>
            </a:r>
            <a:r>
              <a:rPr lang="en-US" sz="2400" dirty="0"/>
              <a:t> </a:t>
            </a:r>
            <a:r>
              <a:rPr lang="en-US" sz="2400" dirty="0" err="1"/>
              <a:t>yalla</a:t>
            </a:r>
            <a:r>
              <a:rPr lang="en-US" sz="2400" dirty="0"/>
              <a:t>" (Arabic for 	"fast, fast").</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a:t>Meet your new best friend when you get travelers’ diarrhea </a:t>
            </a:r>
            <a:r>
              <a:rPr lang="en-US" sz="2400" dirty="0">
                <a:sym typeface="Wingdings" pitchFamily="2" charset="2"/>
              </a:rPr>
              <a:t></a:t>
            </a:r>
            <a:endParaRPr lang="en-US" sz="2400" dirty="0"/>
          </a:p>
        </p:txBody>
      </p:sp>
      <p:pic>
        <p:nvPicPr>
          <p:cNvPr id="9" name="Content Placeholder 8" descr="travellers-diarrhea-8710.jpg"/>
          <p:cNvPicPr>
            <a:picLocks noGrp="1" noChangeAspect="1"/>
          </p:cNvPicPr>
          <p:nvPr>
            <p:ph idx="1"/>
          </p:nvPr>
        </p:nvPicPr>
        <p:blipFill>
          <a:blip r:embed="rId2" cstate="print"/>
          <a:stretch>
            <a:fillRect/>
          </a:stretch>
        </p:blipFill>
        <p:spPr>
          <a:xfrm>
            <a:off x="3048000" y="1828800"/>
            <a:ext cx="2819399" cy="4114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r>
              <a:rPr lang="en-US" sz="2400" dirty="0"/>
              <a:t>The topics we will cover in this unit include:</a:t>
            </a:r>
            <a:br>
              <a:rPr lang="en-US" sz="2400" dirty="0"/>
            </a:br>
            <a:br>
              <a:rPr lang="en-US" sz="2400" dirty="0"/>
            </a:br>
            <a:r>
              <a:rPr lang="en-US" sz="2400" dirty="0"/>
              <a:t>DNA</a:t>
            </a:r>
            <a:br>
              <a:rPr lang="en-US" sz="2400" dirty="0"/>
            </a:br>
            <a:r>
              <a:rPr lang="en-US" sz="2400" dirty="0"/>
              <a:t>DNA replication</a:t>
            </a:r>
            <a:br>
              <a:rPr lang="en-US" sz="2400" dirty="0"/>
            </a:br>
            <a:r>
              <a:rPr lang="en-US" sz="2400" dirty="0"/>
              <a:t>Transcription and Translation </a:t>
            </a:r>
            <a:r>
              <a:rPr lang="en-US" sz="2400" dirty="0">
                <a:sym typeface="Wingdings" pitchFamily="2" charset="2"/>
              </a:rPr>
              <a:t> polypeptides</a:t>
            </a:r>
            <a:br>
              <a:rPr lang="en-US" sz="2400" dirty="0">
                <a:sym typeface="Wingdings" pitchFamily="2" charset="2"/>
              </a:rPr>
            </a:br>
            <a:r>
              <a:rPr lang="en-US" sz="2400" dirty="0">
                <a:sym typeface="Wingdings" pitchFamily="2" charset="2"/>
              </a:rPr>
              <a:t>Mutation</a:t>
            </a:r>
            <a:br>
              <a:rPr lang="en-US" sz="2400" dirty="0">
                <a:sym typeface="Wingdings" pitchFamily="2" charset="2"/>
              </a:rPr>
            </a:br>
            <a:r>
              <a:rPr lang="en-US" sz="2400" dirty="0">
                <a:sym typeface="Wingdings" pitchFamily="2" charset="2"/>
              </a:rPr>
              <a:t>Genetic Recombination</a:t>
            </a:r>
            <a:endParaRPr lang="en-US" sz="24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000" dirty="0"/>
              <a:t>- In the coliform test, we filter water and look for the growth of </a:t>
            </a:r>
            <a:r>
              <a:rPr lang="en-US" sz="2000" i="1" dirty="0"/>
              <a:t>non-		pathogenic</a:t>
            </a:r>
            <a:r>
              <a:rPr lang="en-US" sz="2000" dirty="0"/>
              <a:t> </a:t>
            </a:r>
            <a:r>
              <a:rPr lang="en-US" sz="2000" u="sng" dirty="0"/>
              <a:t>E. coli </a:t>
            </a:r>
            <a:r>
              <a:rPr lang="en-US" sz="2000" dirty="0"/>
              <a:t>because they grow easily from water 	contaminated with fecal material.</a:t>
            </a:r>
            <a:br>
              <a:rPr lang="en-US" sz="2000" dirty="0"/>
            </a:br>
            <a:br>
              <a:rPr lang="en-US" sz="2000" dirty="0"/>
            </a:br>
            <a:r>
              <a:rPr lang="en-US" sz="2000" dirty="0"/>
              <a:t>- Water contaminated by feces may also contain harder to grow bacteria such 	as </a:t>
            </a:r>
            <a:r>
              <a:rPr lang="en-US" sz="2000" u="sng" dirty="0"/>
              <a:t>Salmonella</a:t>
            </a:r>
            <a:r>
              <a:rPr lang="en-US" sz="2000" dirty="0"/>
              <a:t> (typhoid fever) and </a:t>
            </a:r>
            <a:r>
              <a:rPr lang="en-US" sz="2000" u="sng" dirty="0"/>
              <a:t>Shigella</a:t>
            </a:r>
            <a:r>
              <a:rPr lang="en-US" sz="2000" dirty="0"/>
              <a:t> (bacillary dysentery)</a:t>
            </a:r>
            <a:br>
              <a:rPr lang="en-US" sz="2000" dirty="0"/>
            </a:br>
            <a:br>
              <a:rPr lang="en-US" sz="2000" dirty="0"/>
            </a:br>
            <a:r>
              <a:rPr lang="en-US" sz="2000" dirty="0"/>
              <a:t>- </a:t>
            </a:r>
            <a:r>
              <a:rPr lang="en-US" sz="2000" u="sng" dirty="0"/>
              <a:t>E. coli </a:t>
            </a:r>
            <a:r>
              <a:rPr lang="en-US" sz="2000" dirty="0"/>
              <a:t>are indicator organisms that water may also contain these two enteric 	pathogens</a:t>
            </a:r>
            <a:br>
              <a:rPr lang="en-US" sz="2000" dirty="0"/>
            </a:br>
            <a:br>
              <a:rPr lang="en-US" sz="2000" dirty="0">
                <a:sym typeface="Wingdings" pitchFamily="2" charset="2"/>
              </a:rPr>
            </a:br>
            <a:r>
              <a:rPr lang="en-US" sz="2000" dirty="0">
                <a:sym typeface="Wingdings" pitchFamily="2" charset="2"/>
              </a:rPr>
              <a:t>		</a:t>
            </a:r>
            <a:endParaRPr lang="en-US" sz="20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a:t>100 ml. of water that is filtered and grown on differential media (like EMB) can show various numbers of </a:t>
            </a:r>
            <a:r>
              <a:rPr lang="en-US" sz="2000" i="1" dirty="0"/>
              <a:t>E. coli </a:t>
            </a:r>
            <a:r>
              <a:rPr lang="en-US" sz="2000" dirty="0"/>
              <a:t>colonies.  Is it allowable to see coliform (</a:t>
            </a:r>
            <a:r>
              <a:rPr lang="en-US" sz="2000" i="1" dirty="0"/>
              <a:t>E. coli</a:t>
            </a:r>
            <a:r>
              <a:rPr lang="en-US" sz="2000" dirty="0"/>
              <a:t>) bacteria from fecal contamination and still consider the water to be safe?</a:t>
            </a:r>
          </a:p>
        </p:txBody>
      </p:sp>
      <p:pic>
        <p:nvPicPr>
          <p:cNvPr id="5" name="Content Placeholder 4" descr="MF_Coliform.jpg"/>
          <p:cNvPicPr>
            <a:picLocks noGrp="1" noChangeAspect="1"/>
          </p:cNvPicPr>
          <p:nvPr>
            <p:ph idx="1"/>
          </p:nvPr>
        </p:nvPicPr>
        <p:blipFill>
          <a:blip r:embed="rId2" cstate="print"/>
          <a:stretch>
            <a:fillRect/>
          </a:stretch>
        </p:blipFill>
        <p:spPr>
          <a:xfrm>
            <a:off x="2514600" y="1600200"/>
            <a:ext cx="4495800" cy="4343400"/>
          </a:xfr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pPr algn="l"/>
            <a:r>
              <a:rPr lang="en-US" sz="2400" dirty="0"/>
              <a:t>- Let’s say that a public pool, a lake or beach has been coliform 	tested; how many fecal coliform colonies would you want 	to see growing on EMB or MacConkey agar? </a:t>
            </a:r>
            <a:r>
              <a:rPr lang="en-US" sz="2400" dirty="0">
                <a:sym typeface="Wingdings" pitchFamily="2" charset="2"/>
              </a:rPr>
              <a:t></a:t>
            </a:r>
            <a:br>
              <a:rPr lang="en-US" sz="2400" dirty="0">
                <a:sym typeface="Wingdings" pitchFamily="2" charset="2"/>
              </a:rPr>
            </a:br>
            <a:r>
              <a:rPr lang="en-US" sz="2400" dirty="0">
                <a:sym typeface="Wingdings" pitchFamily="2" charset="2"/>
              </a:rPr>
              <a:t>	</a:t>
            </a:r>
            <a:br>
              <a:rPr lang="en-US" sz="2400" dirty="0">
                <a:sym typeface="Wingdings" pitchFamily="2" charset="2"/>
              </a:rPr>
            </a:br>
            <a:r>
              <a:rPr lang="en-US" sz="2400" dirty="0">
                <a:sym typeface="Wingdings" pitchFamily="2" charset="2"/>
              </a:rPr>
              <a:t>	</a:t>
            </a:r>
            <a:r>
              <a:rPr lang="en-US" sz="2400" dirty="0">
                <a:solidFill>
                  <a:srgbClr val="7030A0"/>
                </a:solidFill>
                <a:sym typeface="Wingdings" pitchFamily="2" charset="2"/>
              </a:rPr>
              <a:t>- there are acceptable coliform limits depending on the 		water source:</a:t>
            </a:r>
            <a:br>
              <a:rPr lang="en-US" sz="2400" dirty="0">
                <a:sym typeface="Wingdings" pitchFamily="2" charset="2"/>
              </a:rPr>
            </a:br>
            <a:r>
              <a:rPr lang="en-US" sz="2400" dirty="0">
                <a:sym typeface="Wingdings" pitchFamily="2" charset="2"/>
              </a:rPr>
              <a:t>		</a:t>
            </a:r>
            <a:r>
              <a:rPr lang="en-US" sz="2400" dirty="0">
                <a:solidFill>
                  <a:srgbClr val="FF0000"/>
                </a:solidFill>
                <a:sym typeface="Wingdings" pitchFamily="2" charset="2"/>
              </a:rPr>
              <a:t>* up to 4 coliforms/100 ml. drinking water are 				acceptable in municipal wells</a:t>
            </a:r>
            <a:br>
              <a:rPr lang="en-US" sz="2400" dirty="0">
                <a:solidFill>
                  <a:srgbClr val="FF0000"/>
                </a:solidFill>
                <a:sym typeface="Wingdings" pitchFamily="2" charset="2"/>
              </a:rPr>
            </a:br>
            <a:r>
              <a:rPr lang="en-US" sz="2400" dirty="0">
                <a:solidFill>
                  <a:srgbClr val="FF0000"/>
                </a:solidFill>
                <a:sym typeface="Wingdings" pitchFamily="2" charset="2"/>
              </a:rPr>
              <a:t>		* up to 70 coliforms/100ml. of lake water are 				acceptable for fishing</a:t>
            </a:r>
            <a:br>
              <a:rPr lang="en-US" sz="2400" dirty="0">
                <a:sym typeface="Wingdings" pitchFamily="2" charset="2"/>
              </a:rPr>
            </a:br>
            <a:br>
              <a:rPr lang="en-US" sz="2400" dirty="0">
                <a:sym typeface="Wingdings" pitchFamily="2" charset="2"/>
              </a:rPr>
            </a:br>
            <a:r>
              <a:rPr lang="en-US" sz="2400" dirty="0">
                <a:sym typeface="Wingdings" pitchFamily="2" charset="2"/>
              </a:rPr>
              <a:t>	Check to see how your favorite beach stacks up in water 	quality with this link from the National Resources 	Defense Council:</a:t>
            </a:r>
            <a:br>
              <a:rPr lang="en-US" sz="2400" dirty="0">
                <a:sym typeface="Wingdings" pitchFamily="2" charset="2"/>
              </a:rPr>
            </a:br>
            <a:r>
              <a:rPr lang="en-US" sz="2400" dirty="0">
                <a:sym typeface="Wingdings" pitchFamily="2" charset="2"/>
              </a:rPr>
              <a:t>		</a:t>
            </a:r>
            <a:r>
              <a:rPr lang="en-US" sz="2000" dirty="0">
                <a:sym typeface="Wingdings" pitchFamily="2" charset="2"/>
                <a:hlinkClick r:id="rId2"/>
              </a:rPr>
              <a:t>http://www.nrdc.org</a:t>
            </a:r>
            <a:br>
              <a:rPr lang="en-US" sz="2400" dirty="0">
                <a:sym typeface="Wingdings" pitchFamily="2" charset="2"/>
              </a:rPr>
            </a:br>
            <a:endParaRPr lang="en-US" sz="24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a:t>Poliomyelitis (virus)</a:t>
            </a:r>
            <a:br>
              <a:rPr lang="en-US" sz="2400" dirty="0"/>
            </a:br>
            <a:br>
              <a:rPr lang="en-US" sz="2400" dirty="0"/>
            </a:br>
            <a:r>
              <a:rPr lang="en-US" sz="2400" dirty="0"/>
              <a:t>	</a:t>
            </a:r>
            <a:r>
              <a:rPr lang="en-US" sz="2000" dirty="0"/>
              <a:t>- most people develop lasting immunity; there is a world wide vaccine program that is underway to eliminate the disease, just like we did with smallpox.</a:t>
            </a:r>
            <a:br>
              <a:rPr lang="en-US" sz="2000" dirty="0"/>
            </a:br>
            <a:r>
              <a:rPr lang="en-US" sz="2000" dirty="0"/>
              <a:t>	There are two (2) common types of the vaccine:</a:t>
            </a:r>
            <a:br>
              <a:rPr lang="en-US" sz="2000" dirty="0"/>
            </a:br>
            <a:br>
              <a:rPr lang="en-US" sz="2000" dirty="0"/>
            </a:br>
            <a:r>
              <a:rPr lang="en-US" sz="2000" dirty="0"/>
              <a:t>	</a:t>
            </a:r>
            <a:r>
              <a:rPr lang="en-US" sz="2000" dirty="0">
                <a:solidFill>
                  <a:srgbClr val="FF0000"/>
                </a:solidFill>
              </a:rPr>
              <a:t>SALK (IPV = inactivated polio vaccine) </a:t>
            </a:r>
            <a:br>
              <a:rPr lang="en-US" sz="2000" dirty="0"/>
            </a:br>
            <a:r>
              <a:rPr lang="en-US" sz="2000" dirty="0"/>
              <a:t>		- Jonas Salk developed this killed virus vaccine currently 			recommended by the CDC</a:t>
            </a:r>
            <a:br>
              <a:rPr lang="en-US" sz="2000" dirty="0"/>
            </a:br>
            <a:br>
              <a:rPr lang="en-US" sz="2000" dirty="0"/>
            </a:br>
            <a:r>
              <a:rPr lang="en-US" sz="2000" dirty="0"/>
              <a:t>	</a:t>
            </a:r>
            <a:r>
              <a:rPr lang="en-US" sz="2000" dirty="0">
                <a:solidFill>
                  <a:srgbClr val="FF0000"/>
                </a:solidFill>
              </a:rPr>
              <a:t>SABIN (OPV = oral polio vaccine)</a:t>
            </a:r>
            <a:br>
              <a:rPr lang="en-US" sz="2000" dirty="0"/>
            </a:br>
            <a:r>
              <a:rPr lang="en-US" sz="2000" dirty="0"/>
              <a:t>		- Albert Sabin developed this live attenuated vaccine</a:t>
            </a:r>
            <a:br>
              <a:rPr lang="en-US" sz="2000" dirty="0"/>
            </a:br>
            <a:r>
              <a:rPr lang="en-US" sz="2000" dirty="0"/>
              <a:t>		- this form of the virus can mutate back to the virulent form 			of the disease causing rare cases of polio in 				children that receive the vaccine</a:t>
            </a:r>
            <a:endParaRPr lang="en-US" sz="24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Before the development of the polio vaccines, polio was feared by the public due to its devastating effects.</a:t>
            </a:r>
          </a:p>
        </p:txBody>
      </p:sp>
      <p:sp>
        <p:nvSpPr>
          <p:cNvPr id="6" name="Text Placeholder 5"/>
          <p:cNvSpPr>
            <a:spLocks noGrp="1"/>
          </p:cNvSpPr>
          <p:nvPr>
            <p:ph type="body" idx="1"/>
          </p:nvPr>
        </p:nvSpPr>
        <p:spPr>
          <a:xfrm>
            <a:off x="457200" y="1535113"/>
            <a:ext cx="4040188" cy="979488"/>
          </a:xfrm>
        </p:spPr>
        <p:txBody>
          <a:bodyPr>
            <a:normAutofit fontScale="92500" lnSpcReduction="20000"/>
          </a:bodyPr>
          <a:lstStyle/>
          <a:p>
            <a:r>
              <a:rPr lang="en-US" dirty="0"/>
              <a:t>Muscle paralysis requiring leg braces and crutches like FDR wore.</a:t>
            </a:r>
          </a:p>
        </p:txBody>
      </p:sp>
      <p:pic>
        <p:nvPicPr>
          <p:cNvPr id="10" name="Content Placeholder 9" descr="polio braces.jpg"/>
          <p:cNvPicPr>
            <a:picLocks noGrp="1" noChangeAspect="1"/>
          </p:cNvPicPr>
          <p:nvPr>
            <p:ph sz="half" idx="2"/>
          </p:nvPr>
        </p:nvPicPr>
        <p:blipFill>
          <a:blip r:embed="rId2" cstate="print"/>
          <a:stretch>
            <a:fillRect/>
          </a:stretch>
        </p:blipFill>
        <p:spPr>
          <a:xfrm>
            <a:off x="457200" y="2831846"/>
            <a:ext cx="4040188" cy="3416554"/>
          </a:xfrm>
        </p:spPr>
      </p:pic>
      <p:sp>
        <p:nvSpPr>
          <p:cNvPr id="8" name="Text Placeholder 7"/>
          <p:cNvSpPr>
            <a:spLocks noGrp="1"/>
          </p:cNvSpPr>
          <p:nvPr>
            <p:ph type="body" sz="quarter" idx="3"/>
          </p:nvPr>
        </p:nvSpPr>
        <p:spPr>
          <a:xfrm>
            <a:off x="4645025" y="1535112"/>
            <a:ext cx="4041775" cy="1208087"/>
          </a:xfrm>
        </p:spPr>
        <p:txBody>
          <a:bodyPr>
            <a:normAutofit fontScale="92500" lnSpcReduction="20000"/>
          </a:bodyPr>
          <a:lstStyle/>
          <a:p>
            <a:r>
              <a:rPr lang="en-US" dirty="0"/>
              <a:t>The iron lung when respiratory muscles were paralyzed; the young boy has a portable version that he is wearing.</a:t>
            </a:r>
          </a:p>
        </p:txBody>
      </p:sp>
      <p:pic>
        <p:nvPicPr>
          <p:cNvPr id="11" name="Content Placeholder 10" descr="iron lungs.jpg"/>
          <p:cNvPicPr>
            <a:picLocks noGrp="1" noChangeAspect="1"/>
          </p:cNvPicPr>
          <p:nvPr>
            <p:ph sz="quarter" idx="4"/>
          </p:nvPr>
        </p:nvPicPr>
        <p:blipFill>
          <a:blip r:embed="rId3" cstate="print"/>
          <a:stretch>
            <a:fillRect/>
          </a:stretch>
        </p:blipFill>
        <p:spPr>
          <a:xfrm>
            <a:off x="4645025" y="2819400"/>
            <a:ext cx="4041775" cy="3429000"/>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Jonas Salk developed the inactivated (killed) polio vaccine called the IPV.</a:t>
            </a:r>
          </a:p>
        </p:txBody>
      </p:sp>
      <p:sp>
        <p:nvSpPr>
          <p:cNvPr id="4" name="Text Placeholder 3"/>
          <p:cNvSpPr>
            <a:spLocks noGrp="1"/>
          </p:cNvSpPr>
          <p:nvPr>
            <p:ph type="body" idx="1"/>
          </p:nvPr>
        </p:nvSpPr>
        <p:spPr/>
        <p:txBody>
          <a:bodyPr/>
          <a:lstStyle/>
          <a:p>
            <a:endParaRPr lang="en-US"/>
          </a:p>
        </p:txBody>
      </p:sp>
      <p:pic>
        <p:nvPicPr>
          <p:cNvPr id="8" name="Content Placeholder 7" descr="Jonas-Salk.bmp"/>
          <p:cNvPicPr>
            <a:picLocks noGrp="1" noChangeAspect="1"/>
          </p:cNvPicPr>
          <p:nvPr>
            <p:ph sz="half" idx="2"/>
          </p:nvPr>
        </p:nvPicPr>
        <p:blipFill>
          <a:blip r:embed="rId2" cstate="print"/>
          <a:stretch>
            <a:fillRect/>
          </a:stretch>
        </p:blipFill>
        <p:spPr>
          <a:xfrm>
            <a:off x="457200" y="1600200"/>
            <a:ext cx="4114799" cy="4191000"/>
          </a:xfrm>
        </p:spPr>
      </p:pic>
      <p:sp>
        <p:nvSpPr>
          <p:cNvPr id="6" name="Text Placeholder 5"/>
          <p:cNvSpPr>
            <a:spLocks noGrp="1"/>
          </p:cNvSpPr>
          <p:nvPr>
            <p:ph type="body" sz="quarter" idx="3"/>
          </p:nvPr>
        </p:nvSpPr>
        <p:spPr/>
        <p:txBody>
          <a:bodyPr/>
          <a:lstStyle/>
          <a:p>
            <a:endParaRPr lang="en-US"/>
          </a:p>
        </p:txBody>
      </p:sp>
      <p:pic>
        <p:nvPicPr>
          <p:cNvPr id="9" name="Content Placeholder 8" descr="jonas_salk_lab.jpg"/>
          <p:cNvPicPr>
            <a:picLocks noGrp="1" noChangeAspect="1"/>
          </p:cNvPicPr>
          <p:nvPr>
            <p:ph sz="quarter" idx="4"/>
          </p:nvPr>
        </p:nvPicPr>
        <p:blipFill>
          <a:blip r:embed="rId3" cstate="print"/>
          <a:stretch>
            <a:fillRect/>
          </a:stretch>
        </p:blipFill>
        <p:spPr>
          <a:xfrm>
            <a:off x="5410200" y="2362200"/>
            <a:ext cx="2607208" cy="2857500"/>
          </a:xfr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Albert Sabin developed the oral polio vaccine or OPV, an attenuated, modified live form of the polio viruses.</a:t>
            </a:r>
          </a:p>
        </p:txBody>
      </p:sp>
      <p:sp>
        <p:nvSpPr>
          <p:cNvPr id="3" name="Text Placeholder 2"/>
          <p:cNvSpPr>
            <a:spLocks noGrp="1"/>
          </p:cNvSpPr>
          <p:nvPr>
            <p:ph type="body" idx="1"/>
          </p:nvPr>
        </p:nvSpPr>
        <p:spPr/>
        <p:txBody>
          <a:bodyPr/>
          <a:lstStyle/>
          <a:p>
            <a:endParaRPr lang="en-US"/>
          </a:p>
        </p:txBody>
      </p:sp>
      <p:pic>
        <p:nvPicPr>
          <p:cNvPr id="7" name="Content Placeholder 6" descr="sabin.bmp"/>
          <p:cNvPicPr>
            <a:picLocks noGrp="1" noChangeAspect="1"/>
          </p:cNvPicPr>
          <p:nvPr>
            <p:ph sz="half" idx="2"/>
          </p:nvPr>
        </p:nvPicPr>
        <p:blipFill>
          <a:blip r:embed="rId2" cstate="print"/>
          <a:stretch>
            <a:fillRect/>
          </a:stretch>
        </p:blipFill>
        <p:spPr>
          <a:xfrm>
            <a:off x="533400" y="1600200"/>
            <a:ext cx="3886199" cy="4572000"/>
          </a:xfrm>
        </p:spPr>
      </p:pic>
      <p:sp>
        <p:nvSpPr>
          <p:cNvPr id="5" name="Text Placeholder 4"/>
          <p:cNvSpPr>
            <a:spLocks noGrp="1"/>
          </p:cNvSpPr>
          <p:nvPr>
            <p:ph type="body" sz="quarter" idx="3"/>
          </p:nvPr>
        </p:nvSpPr>
        <p:spPr/>
        <p:txBody>
          <a:bodyPr/>
          <a:lstStyle/>
          <a:p>
            <a:endParaRPr lang="en-US"/>
          </a:p>
        </p:txBody>
      </p:sp>
      <p:pic>
        <p:nvPicPr>
          <p:cNvPr id="8" name="Content Placeholder 7" descr="sabin.bmp"/>
          <p:cNvPicPr>
            <a:picLocks noGrp="1" noChangeAspect="1"/>
          </p:cNvPicPr>
          <p:nvPr>
            <p:ph sz="quarter" idx="4"/>
          </p:nvPr>
        </p:nvPicPr>
        <p:blipFill>
          <a:blip r:embed="rId3" cstate="print"/>
          <a:stretch>
            <a:fillRect/>
          </a:stretch>
        </p:blipFill>
        <p:spPr>
          <a:xfrm>
            <a:off x="5181600" y="2209800"/>
            <a:ext cx="2857143" cy="3142857"/>
          </a:xfr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Poliomyelitis should be the next disease eradicated from the earth, due to a worldwide vaccine program.</a:t>
            </a:r>
          </a:p>
        </p:txBody>
      </p:sp>
      <p:pic>
        <p:nvPicPr>
          <p:cNvPr id="5" name="Content Placeholder 4" descr="polio_large map.gif"/>
          <p:cNvPicPr>
            <a:picLocks noGrp="1" noChangeAspect="1"/>
          </p:cNvPicPr>
          <p:nvPr>
            <p:ph idx="1"/>
          </p:nvPr>
        </p:nvPicPr>
        <p:blipFill>
          <a:blip r:embed="rId2" cstate="print"/>
          <a:stretch>
            <a:fillRect/>
          </a:stretch>
        </p:blipFill>
        <p:spPr>
          <a:xfrm>
            <a:off x="457200" y="1219200"/>
            <a:ext cx="8305799" cy="5105400"/>
          </a:xfr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pPr algn="l"/>
            <a:r>
              <a:rPr lang="en-US" sz="2400" i="1" dirty="0"/>
              <a:t>Cryptosporidium parvum </a:t>
            </a:r>
            <a:r>
              <a:rPr lang="en-US" sz="2400" dirty="0"/>
              <a:t>(protozoan)</a:t>
            </a:r>
            <a:br>
              <a:rPr lang="en-US" sz="2400" dirty="0"/>
            </a:br>
            <a:br>
              <a:rPr lang="en-US" sz="2400" dirty="0"/>
            </a:br>
            <a:r>
              <a:rPr lang="en-US" sz="2400" dirty="0"/>
              <a:t>	</a:t>
            </a:r>
            <a:r>
              <a:rPr lang="en-US" sz="2000" dirty="0"/>
              <a:t>- severe watery diarrhea from fecally contaminated water, produce 		and juices</a:t>
            </a:r>
            <a:br>
              <a:rPr lang="en-US" sz="2000" dirty="0"/>
            </a:br>
            <a:r>
              <a:rPr lang="en-US" sz="2000" dirty="0"/>
              <a:t>	- self limiting in 2-4 days usually, but longer periods have been noted 		in daycare centers and in immunocompromised people the 		disease can be fatal</a:t>
            </a:r>
            <a:br>
              <a:rPr lang="en-US" sz="2000" dirty="0"/>
            </a:br>
            <a:r>
              <a:rPr lang="en-US" sz="2000" dirty="0"/>
              <a:t>	- there is a pulmonary form</a:t>
            </a:r>
            <a:br>
              <a:rPr lang="en-US" sz="2000" dirty="0"/>
            </a:br>
            <a:r>
              <a:rPr lang="en-US" sz="2000" dirty="0"/>
              <a:t>	- most people have been exposed to this protozoan in their lifetime</a:t>
            </a:r>
            <a:endParaRPr lang="en-US" sz="24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i="1" dirty="0"/>
              <a:t>Cryptosporidium</a:t>
            </a:r>
            <a:r>
              <a:rPr lang="en-US" sz="2000" dirty="0"/>
              <a:t> life cycle</a:t>
            </a:r>
          </a:p>
        </p:txBody>
      </p:sp>
      <p:pic>
        <p:nvPicPr>
          <p:cNvPr id="5" name="Content Placeholder 4" descr="Cryptosporidium_LifeCycle.gif"/>
          <p:cNvPicPr>
            <a:picLocks noGrp="1" noChangeAspect="1"/>
          </p:cNvPicPr>
          <p:nvPr>
            <p:ph idx="1"/>
          </p:nvPr>
        </p:nvPicPr>
        <p:blipFill>
          <a:blip r:embed="rId2" cstate="print"/>
          <a:stretch>
            <a:fillRect/>
          </a:stretch>
        </p:blipFill>
        <p:spPr>
          <a:xfrm>
            <a:off x="1066800" y="1447800"/>
            <a:ext cx="6477000" cy="4724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400" dirty="0"/>
              <a:t>D</a:t>
            </a:r>
            <a:r>
              <a:rPr lang="en-US" sz="2400" u="sng" dirty="0"/>
              <a:t>NA</a:t>
            </a:r>
            <a:r>
              <a:rPr lang="en-US" sz="2400" dirty="0"/>
              <a:t> (Deoxyribo</a:t>
            </a:r>
            <a:r>
              <a:rPr lang="en-US" sz="2400" u="sng" dirty="0"/>
              <a:t>n</a:t>
            </a:r>
            <a:r>
              <a:rPr lang="en-US" sz="2400" dirty="0"/>
              <a:t>ucleic </a:t>
            </a:r>
            <a:r>
              <a:rPr lang="en-US" sz="2400" u="sng" dirty="0"/>
              <a:t>A</a:t>
            </a:r>
            <a:r>
              <a:rPr lang="en-US" sz="2400" dirty="0"/>
              <a:t>cid)</a:t>
            </a:r>
            <a:br>
              <a:rPr lang="en-US" sz="2400" dirty="0"/>
            </a:br>
            <a:br>
              <a:rPr lang="en-US" sz="2400" dirty="0"/>
            </a:br>
            <a:r>
              <a:rPr lang="en-US" sz="2000" dirty="0"/>
              <a:t>- is made of monomers called </a:t>
            </a:r>
            <a:r>
              <a:rPr lang="en-US" sz="2000" dirty="0">
                <a:solidFill>
                  <a:srgbClr val="FF0000"/>
                </a:solidFill>
              </a:rPr>
              <a:t>NUCLEOTIDES</a:t>
            </a:r>
            <a:br>
              <a:rPr lang="en-US" sz="2000" dirty="0">
                <a:solidFill>
                  <a:srgbClr val="FF0000"/>
                </a:solidFill>
              </a:rPr>
            </a:br>
            <a:br>
              <a:rPr lang="en-US" sz="2000" dirty="0"/>
            </a:br>
            <a:r>
              <a:rPr lang="en-US" sz="2000" dirty="0"/>
              <a:t>- </a:t>
            </a:r>
            <a:r>
              <a:rPr lang="en-US" sz="2000" dirty="0">
                <a:solidFill>
                  <a:srgbClr val="FF0000"/>
                </a:solidFill>
              </a:rPr>
              <a:t>NUCLEOTIDES </a:t>
            </a:r>
            <a:r>
              <a:rPr lang="en-US" sz="2000" dirty="0"/>
              <a:t>are made of </a:t>
            </a:r>
            <a:r>
              <a:rPr lang="en-US" sz="2000" dirty="0">
                <a:solidFill>
                  <a:srgbClr val="0070C0"/>
                </a:solidFill>
              </a:rPr>
              <a:t>3 components</a:t>
            </a:r>
            <a:r>
              <a:rPr lang="en-US" sz="2000" dirty="0"/>
              <a:t>:</a:t>
            </a:r>
            <a:br>
              <a:rPr lang="en-US" sz="2000" dirty="0"/>
            </a:br>
            <a:r>
              <a:rPr lang="en-US" sz="2000" dirty="0"/>
              <a:t>	A. </a:t>
            </a:r>
            <a:r>
              <a:rPr lang="en-US" sz="2000" dirty="0">
                <a:solidFill>
                  <a:srgbClr val="0070C0"/>
                </a:solidFill>
              </a:rPr>
              <a:t>One</a:t>
            </a:r>
            <a:r>
              <a:rPr lang="en-US" sz="2000" dirty="0"/>
              <a:t> </a:t>
            </a:r>
            <a:r>
              <a:rPr lang="en-US" sz="2000" dirty="0">
                <a:solidFill>
                  <a:srgbClr val="0070C0"/>
                </a:solidFill>
              </a:rPr>
              <a:t>Nitrogenous Base</a:t>
            </a:r>
            <a:br>
              <a:rPr lang="en-US" sz="2000" dirty="0"/>
            </a:br>
            <a:r>
              <a:rPr lang="en-US" sz="2000" dirty="0"/>
              <a:t>		a) Adenine (A)</a:t>
            </a:r>
            <a:br>
              <a:rPr lang="en-US" sz="2000" dirty="0"/>
            </a:br>
            <a:r>
              <a:rPr lang="en-US" sz="2000" dirty="0"/>
              <a:t>		b) Cytosine (C) </a:t>
            </a:r>
            <a:br>
              <a:rPr lang="en-US" sz="2000" dirty="0"/>
            </a:br>
            <a:r>
              <a:rPr lang="en-US" sz="2000" dirty="0"/>
              <a:t>		c) Guanine (G)</a:t>
            </a:r>
            <a:br>
              <a:rPr lang="en-US" sz="2000" dirty="0"/>
            </a:br>
            <a:r>
              <a:rPr lang="en-US" sz="2000" dirty="0"/>
              <a:t>		d) Thymine (T)</a:t>
            </a:r>
            <a:br>
              <a:rPr lang="en-US" sz="2000" dirty="0"/>
            </a:br>
            <a:r>
              <a:rPr lang="en-US" sz="2000" dirty="0"/>
              <a:t>	B. </a:t>
            </a:r>
            <a:r>
              <a:rPr lang="en-US" sz="2000" dirty="0">
                <a:solidFill>
                  <a:srgbClr val="0070C0"/>
                </a:solidFill>
              </a:rPr>
              <a:t>One Phosphate</a:t>
            </a:r>
            <a:r>
              <a:rPr lang="en-US" sz="2000" dirty="0"/>
              <a:t> group</a:t>
            </a:r>
            <a:br>
              <a:rPr lang="en-US" sz="2000" dirty="0"/>
            </a:br>
            <a:r>
              <a:rPr lang="en-US" sz="2000" dirty="0"/>
              <a:t>	C. </a:t>
            </a:r>
            <a:r>
              <a:rPr lang="en-US" sz="2000" dirty="0">
                <a:solidFill>
                  <a:srgbClr val="0070C0"/>
                </a:solidFill>
              </a:rPr>
              <a:t>One Deoxyribose sugar</a:t>
            </a:r>
            <a:endParaRPr lang="en-US" sz="2400"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A nucleotide (the building blocks of RNA and DNA) is made of one 5 carbon sugar, one phosphate group and one nitrogenous base.</a:t>
            </a:r>
          </a:p>
        </p:txBody>
      </p:sp>
      <p:pic>
        <p:nvPicPr>
          <p:cNvPr id="5" name="Content Placeholder 4" descr="nucleotide.jpg"/>
          <p:cNvPicPr>
            <a:picLocks noGrp="1" noChangeAspect="1"/>
          </p:cNvPicPr>
          <p:nvPr>
            <p:ph idx="1"/>
          </p:nvPr>
        </p:nvPicPr>
        <p:blipFill>
          <a:blip r:embed="rId2" cstate="print"/>
          <a:stretch>
            <a:fillRect/>
          </a:stretch>
        </p:blipFill>
        <p:spPr>
          <a:xfrm>
            <a:off x="2667000" y="2358231"/>
            <a:ext cx="3810000" cy="30099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5 carbon sugars in nucleic acids are called pentose sugars; in DNA the sugar is deoxyribose and in RNA the sugar is ribose.</a:t>
            </a:r>
          </a:p>
        </p:txBody>
      </p:sp>
      <p:pic>
        <p:nvPicPr>
          <p:cNvPr id="4" name="Content Placeholder 3" descr="nucleotide2.jpg"/>
          <p:cNvPicPr>
            <a:picLocks noGrp="1" noChangeAspect="1"/>
          </p:cNvPicPr>
          <p:nvPr>
            <p:ph idx="1"/>
          </p:nvPr>
        </p:nvPicPr>
        <p:blipFill>
          <a:blip r:embed="rId2" cstate="print"/>
          <a:stretch>
            <a:fillRect/>
          </a:stretch>
        </p:blipFill>
        <p:spPr>
          <a:xfrm>
            <a:off x="1295400" y="1600200"/>
            <a:ext cx="5867400" cy="3962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These are the nucleotides of DNA.</a:t>
            </a:r>
          </a:p>
        </p:txBody>
      </p:sp>
      <p:pic>
        <p:nvPicPr>
          <p:cNvPr id="4" name="Content Placeholder 3" descr="4%20nucleotides of DNA.jpg"/>
          <p:cNvPicPr>
            <a:picLocks noGrp="1" noChangeAspect="1"/>
          </p:cNvPicPr>
          <p:nvPr>
            <p:ph idx="1"/>
          </p:nvPr>
        </p:nvPicPr>
        <p:blipFill>
          <a:blip r:embed="rId2" cstate="print"/>
          <a:stretch>
            <a:fillRect/>
          </a:stretch>
        </p:blipFill>
        <p:spPr>
          <a:xfrm>
            <a:off x="1371600" y="1219200"/>
            <a:ext cx="6476999" cy="51816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sz="2400" dirty="0"/>
              <a:t>There are 5 nitrogenous bases in nucleic acids.  In DNA, adenine (A), cytosine (C), guanine (G) and thymine (T) exist, while in RNA the same nitrogenous bases occur with the exception of </a:t>
            </a:r>
            <a:r>
              <a:rPr lang="en-US" sz="2400" dirty="0" err="1"/>
              <a:t>uracil</a:t>
            </a:r>
            <a:r>
              <a:rPr lang="en-US" sz="2400" dirty="0"/>
              <a:t> (U) which replaces thymine (T).</a:t>
            </a:r>
          </a:p>
        </p:txBody>
      </p:sp>
      <p:pic>
        <p:nvPicPr>
          <p:cNvPr id="4" name="Content Placeholder 3" descr="nitrogen bases.gif"/>
          <p:cNvPicPr>
            <a:picLocks noGrp="1" noChangeAspect="1"/>
          </p:cNvPicPr>
          <p:nvPr>
            <p:ph idx="1"/>
          </p:nvPr>
        </p:nvPicPr>
        <p:blipFill>
          <a:blip r:embed="rId2" cstate="print"/>
          <a:stretch>
            <a:fillRect/>
          </a:stretch>
        </p:blipFill>
        <p:spPr>
          <a:xfrm>
            <a:off x="1676400" y="1905000"/>
            <a:ext cx="5517452"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400" dirty="0"/>
              <a:t>DNA</a:t>
            </a:r>
          </a:p>
        </p:txBody>
      </p:sp>
      <p:pic>
        <p:nvPicPr>
          <p:cNvPr id="5" name="Content Placeholder 4" descr="dna-colored.gif"/>
          <p:cNvPicPr>
            <a:picLocks noGrp="1" noChangeAspect="1"/>
          </p:cNvPicPr>
          <p:nvPr>
            <p:ph idx="1"/>
          </p:nvPr>
        </p:nvPicPr>
        <p:blipFill>
          <a:blip r:embed="rId2" cstate="print"/>
          <a:stretch>
            <a:fillRect/>
          </a:stretch>
        </p:blipFill>
        <p:spPr>
          <a:xfrm>
            <a:off x="1752600" y="457200"/>
            <a:ext cx="5715000" cy="6019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5715000"/>
          </a:xfrm>
        </p:spPr>
        <p:txBody>
          <a:bodyPr>
            <a:normAutofit/>
          </a:bodyPr>
          <a:lstStyle/>
          <a:p>
            <a:r>
              <a:rPr lang="en-US" sz="2800" dirty="0">
                <a:solidFill>
                  <a:schemeClr val="accent3">
                    <a:lumMod val="50000"/>
                  </a:schemeClr>
                </a:solidFill>
              </a:rPr>
              <a:t>Genetics and Genetic Engineering</a:t>
            </a:r>
            <a:br>
              <a:rPr lang="en-US" sz="2800" dirty="0">
                <a:solidFill>
                  <a:schemeClr val="accent3">
                    <a:lumMod val="50000"/>
                  </a:schemeClr>
                </a:solidFill>
              </a:rPr>
            </a:br>
            <a:br>
              <a:rPr lang="en-US" sz="2800" dirty="0">
                <a:solidFill>
                  <a:schemeClr val="accent3">
                    <a:lumMod val="50000"/>
                  </a:schemeClr>
                </a:solidFill>
              </a:rPr>
            </a:br>
            <a:r>
              <a:rPr lang="en-US" sz="2800" dirty="0">
                <a:solidFill>
                  <a:schemeClr val="accent3">
                    <a:lumMod val="50000"/>
                  </a:schemeClr>
                </a:solidFill>
              </a:rPr>
              <a:t>Environmental Microbiology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a_molecule.gif"/>
          <p:cNvPicPr>
            <a:picLocks noGrp="1" noChangeAspect="1"/>
          </p:cNvPicPr>
          <p:nvPr>
            <p:ph idx="1"/>
          </p:nvPr>
        </p:nvPicPr>
        <p:blipFill>
          <a:blip r:embed="rId2" cstate="print"/>
          <a:stretch>
            <a:fillRect/>
          </a:stretch>
        </p:blipFill>
        <p:spPr>
          <a:xfrm>
            <a:off x="1219200" y="304800"/>
            <a:ext cx="6705600" cy="562530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a:t>Nitrogenous Base Pairing RULE:</a:t>
            </a:r>
            <a:br>
              <a:rPr lang="en-US" sz="2400" dirty="0"/>
            </a:br>
            <a:br>
              <a:rPr lang="en-US" sz="2400" dirty="0"/>
            </a:br>
            <a:r>
              <a:rPr lang="en-US" sz="2400" dirty="0"/>
              <a:t>	</a:t>
            </a:r>
            <a:r>
              <a:rPr lang="en-US" sz="2400" dirty="0">
                <a:solidFill>
                  <a:srgbClr val="FF0000"/>
                </a:solidFill>
              </a:rPr>
              <a:t>A binds to T </a:t>
            </a:r>
            <a:r>
              <a:rPr lang="en-US" sz="2400" dirty="0"/>
              <a:t>and </a:t>
            </a:r>
            <a:r>
              <a:rPr lang="en-US" sz="2400" dirty="0">
                <a:solidFill>
                  <a:srgbClr val="0070C0"/>
                </a:solidFill>
              </a:rPr>
              <a:t>C binds to G </a:t>
            </a:r>
            <a:r>
              <a:rPr lang="en-US" sz="2400" dirty="0"/>
              <a:t>(ACGT)</a:t>
            </a:r>
            <a:br>
              <a:rPr lang="en-US" sz="2400" dirty="0"/>
            </a:br>
            <a:br>
              <a:rPr lang="en-US" sz="2400" dirty="0"/>
            </a:br>
            <a:r>
              <a:rPr lang="en-US" sz="2400" dirty="0"/>
              <a:t>	(%C + %G) + (%A + %T) = 100%</a:t>
            </a:r>
            <a:br>
              <a:rPr lang="en-US" sz="2400" dirty="0"/>
            </a:br>
            <a:br>
              <a:rPr lang="en-US" sz="2400" dirty="0"/>
            </a:br>
            <a:r>
              <a:rPr lang="en-US" sz="2400" dirty="0"/>
              <a:t>	If you were given a sample of DNA that contained 24% 	adenine, what percent of that sample would be 	guanine?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719138"/>
          </a:xfrm>
        </p:spPr>
        <p:txBody>
          <a:bodyPr>
            <a:normAutofit/>
          </a:bodyPr>
          <a:lstStyle/>
          <a:p>
            <a:r>
              <a:rPr lang="en-US" dirty="0"/>
              <a:t>The shape of the DNA molecule is a twisted ladder shape called a </a:t>
            </a:r>
            <a:r>
              <a:rPr lang="en-US" dirty="0">
                <a:solidFill>
                  <a:srgbClr val="FF0000"/>
                </a:solidFill>
              </a:rPr>
              <a:t>double helix</a:t>
            </a:r>
            <a:r>
              <a:rPr lang="en-US" dirty="0"/>
              <a:t>.</a:t>
            </a:r>
          </a:p>
        </p:txBody>
      </p:sp>
      <p:pic>
        <p:nvPicPr>
          <p:cNvPr id="5" name="Picture Placeholder 4" descr="dna-2.jpg"/>
          <p:cNvPicPr>
            <a:picLocks noGrp="1" noChangeAspect="1"/>
          </p:cNvPicPr>
          <p:nvPr>
            <p:ph type="pic" idx="1"/>
          </p:nvPr>
        </p:nvPicPr>
        <p:blipFill>
          <a:blip r:embed="rId2" cstate="print"/>
          <a:srcRect t="12500" b="12500"/>
          <a:stretch>
            <a:fillRect/>
          </a:stretch>
        </p:blipFill>
        <p:spPr>
          <a:xfrm>
            <a:off x="1828800" y="304800"/>
            <a:ext cx="5486400" cy="4114800"/>
          </a:xfrm>
        </p:spPr>
      </p:pic>
      <p:sp>
        <p:nvSpPr>
          <p:cNvPr id="4" name="Text Placeholder 3"/>
          <p:cNvSpPr>
            <a:spLocks noGrp="1"/>
          </p:cNvSpPr>
          <p:nvPr>
            <p:ph type="body" sz="half" idx="2"/>
          </p:nvPr>
        </p:nvSpPr>
        <p:spPr>
          <a:xfrm>
            <a:off x="1792288" y="5410200"/>
            <a:ext cx="5486400" cy="762000"/>
          </a:xfrm>
        </p:spPr>
        <p:txBody>
          <a:bodyPr>
            <a:normAutofit/>
          </a:bodyPr>
          <a:lstStyle/>
          <a:p>
            <a:r>
              <a:rPr lang="en-US" sz="1800" dirty="0"/>
              <a:t>The shape of the molecule was discovered in 1953 by Watson and Crick.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In 1953, James Watson and Francis Crick display their model of what DNA looks like.</a:t>
            </a:r>
          </a:p>
        </p:txBody>
      </p:sp>
      <p:pic>
        <p:nvPicPr>
          <p:cNvPr id="7" name="Content Placeholder 6" descr="Our%20lessons_WatsonJames-CrickFrancis.jpg"/>
          <p:cNvPicPr>
            <a:picLocks noGrp="1" noChangeAspect="1"/>
          </p:cNvPicPr>
          <p:nvPr>
            <p:ph idx="1"/>
          </p:nvPr>
        </p:nvPicPr>
        <p:blipFill>
          <a:blip r:embed="rId2" cstate="print"/>
          <a:stretch>
            <a:fillRect/>
          </a:stretch>
        </p:blipFill>
        <p:spPr>
          <a:xfrm>
            <a:off x="2331573" y="1600200"/>
            <a:ext cx="4480854"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400" dirty="0"/>
              <a:t>Rosalind Franklin studied DNA by taking X-rays of DNA crystals.  Her findings were useful in helping Watson and Crick discover the shape of DNA, yet she did not win a Nobel prize?  Why?</a:t>
            </a:r>
          </a:p>
        </p:txBody>
      </p:sp>
      <p:sp>
        <p:nvSpPr>
          <p:cNvPr id="6" name="Text Placeholder 5"/>
          <p:cNvSpPr>
            <a:spLocks noGrp="1"/>
          </p:cNvSpPr>
          <p:nvPr>
            <p:ph type="body" idx="1"/>
          </p:nvPr>
        </p:nvSpPr>
        <p:spPr/>
        <p:txBody>
          <a:bodyPr/>
          <a:lstStyle/>
          <a:p>
            <a:r>
              <a:rPr lang="en-US" dirty="0"/>
              <a:t>Rosalind Franklin</a:t>
            </a:r>
          </a:p>
        </p:txBody>
      </p:sp>
      <p:pic>
        <p:nvPicPr>
          <p:cNvPr id="10" name="Content Placeholder 9" descr="rosalind franklin.jpg"/>
          <p:cNvPicPr>
            <a:picLocks noGrp="1" noChangeAspect="1"/>
          </p:cNvPicPr>
          <p:nvPr>
            <p:ph sz="half" idx="2"/>
          </p:nvPr>
        </p:nvPicPr>
        <p:blipFill>
          <a:blip r:embed="rId2" cstate="print"/>
          <a:stretch>
            <a:fillRect/>
          </a:stretch>
        </p:blipFill>
        <p:spPr>
          <a:xfrm>
            <a:off x="1105694" y="2207419"/>
            <a:ext cx="2743200" cy="3886200"/>
          </a:xfrm>
        </p:spPr>
      </p:pic>
      <p:sp>
        <p:nvSpPr>
          <p:cNvPr id="8" name="Text Placeholder 7"/>
          <p:cNvSpPr>
            <a:spLocks noGrp="1"/>
          </p:cNvSpPr>
          <p:nvPr>
            <p:ph type="body" sz="quarter" idx="3"/>
          </p:nvPr>
        </p:nvSpPr>
        <p:spPr/>
        <p:txBody>
          <a:bodyPr/>
          <a:lstStyle/>
          <a:p>
            <a:r>
              <a:rPr lang="en-US" dirty="0"/>
              <a:t>X-ray crystallography image</a:t>
            </a:r>
          </a:p>
        </p:txBody>
      </p:sp>
      <p:pic>
        <p:nvPicPr>
          <p:cNvPr id="11" name="Content Placeholder 10" descr="xrayxray dna.jpg"/>
          <p:cNvPicPr>
            <a:picLocks noGrp="1" noChangeAspect="1"/>
          </p:cNvPicPr>
          <p:nvPr>
            <p:ph sz="quarter" idx="4"/>
          </p:nvPr>
        </p:nvPicPr>
        <p:blipFill>
          <a:blip r:embed="rId3" cstate="print"/>
          <a:stretch>
            <a:fillRect/>
          </a:stretch>
        </p:blipFill>
        <p:spPr>
          <a:xfrm>
            <a:off x="4887912" y="2347119"/>
            <a:ext cx="3556000" cy="3606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a:t>DNA is an “anti-parallel” molecule </a:t>
            </a:r>
            <a:br>
              <a:rPr lang="en-US" sz="2400" dirty="0"/>
            </a:br>
            <a:r>
              <a:rPr lang="en-US" sz="2400" dirty="0"/>
              <a:t>	- when cut in half lengthwise, the 2 sides of the DNA 		molecule run in opposite directions; one side 		going 5’ </a:t>
            </a:r>
            <a:r>
              <a:rPr lang="en-US" sz="2400" dirty="0">
                <a:sym typeface="Wingdings" pitchFamily="2" charset="2"/>
              </a:rPr>
              <a:t> 3’ from top to bottom, while the anti-		parallel side goes 3’  5’ from top to bottom</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The DNA molecule is said to be “anti parallel.”</a:t>
            </a:r>
          </a:p>
        </p:txBody>
      </p:sp>
      <p:pic>
        <p:nvPicPr>
          <p:cNvPr id="5" name="Content Placeholder 4" descr="antiparallel.gif"/>
          <p:cNvPicPr>
            <a:picLocks noGrp="1" noChangeAspect="1"/>
          </p:cNvPicPr>
          <p:nvPr>
            <p:ph idx="1"/>
          </p:nvPr>
        </p:nvPicPr>
        <p:blipFill>
          <a:blip r:embed="rId2" cstate="print"/>
          <a:stretch>
            <a:fillRect/>
          </a:stretch>
        </p:blipFill>
        <p:spPr>
          <a:xfrm>
            <a:off x="1981200" y="1600200"/>
            <a:ext cx="4681537" cy="4343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a:t>Another drawing depicting DNA’s “anti parallel” structure.</a:t>
            </a:r>
          </a:p>
        </p:txBody>
      </p:sp>
      <p:pic>
        <p:nvPicPr>
          <p:cNvPr id="4" name="Content Placeholder 3" descr="antiparralell.gif"/>
          <p:cNvPicPr>
            <a:picLocks noGrp="1" noChangeAspect="1"/>
          </p:cNvPicPr>
          <p:nvPr>
            <p:ph idx="1"/>
          </p:nvPr>
        </p:nvPicPr>
        <p:blipFill>
          <a:blip r:embed="rId2" cstate="print"/>
          <a:stretch>
            <a:fillRect/>
          </a:stretch>
        </p:blipFill>
        <p:spPr>
          <a:xfrm>
            <a:off x="1981200" y="1066800"/>
            <a:ext cx="5029200" cy="5257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400" dirty="0"/>
              <a:t>What is the relationship between DNA, chromosomes and genes?</a:t>
            </a:r>
            <a:br>
              <a:rPr lang="en-US" sz="2400" dirty="0"/>
            </a:br>
            <a:br>
              <a:rPr lang="en-US" sz="2400" dirty="0"/>
            </a:br>
            <a:r>
              <a:rPr lang="en-US" sz="2000" dirty="0"/>
              <a:t>- Each individual entire piece of DNA is called a </a:t>
            </a:r>
            <a:r>
              <a:rPr lang="en-US" sz="2000" dirty="0">
                <a:solidFill>
                  <a:srgbClr val="002060"/>
                </a:solidFill>
              </a:rPr>
              <a:t>chromosome</a:t>
            </a:r>
            <a:r>
              <a:rPr lang="en-US" sz="2000" dirty="0"/>
              <a:t>.</a:t>
            </a:r>
            <a:br>
              <a:rPr lang="en-US" sz="2000" dirty="0"/>
            </a:br>
            <a:br>
              <a:rPr lang="en-US" sz="2000" dirty="0"/>
            </a:br>
            <a:r>
              <a:rPr lang="en-US" sz="2000" dirty="0"/>
              <a:t>- In a chromosome, there are smaller fragments of DNA that are used to produce RNA (and usually lead to the production of some characteristic), these DNA fragments within a chromosome are called </a:t>
            </a:r>
            <a:r>
              <a:rPr lang="en-US" sz="2000" dirty="0">
                <a:solidFill>
                  <a:srgbClr val="002060"/>
                </a:solidFill>
              </a:rPr>
              <a:t>GENES</a:t>
            </a:r>
            <a:r>
              <a:rPr lang="en-US" sz="2000" dirty="0"/>
              <a:t>.</a:t>
            </a:r>
            <a:br>
              <a:rPr lang="en-US" sz="2000" dirty="0"/>
            </a:br>
            <a:br>
              <a:rPr lang="en-US" sz="2000" dirty="0"/>
            </a:br>
            <a:r>
              <a:rPr lang="en-US" sz="2000" dirty="0"/>
              <a:t>Are there more chromosomes or genes in a cell?</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Both chromosomes and genes are made of DNA.  Each entire piece of DNA is called a chromosome.  On a chromosome, there are regions of DNA which code to make RNA which are called genes.  </a:t>
            </a:r>
          </a:p>
        </p:txBody>
      </p:sp>
      <p:pic>
        <p:nvPicPr>
          <p:cNvPr id="5" name="Content Placeholder 4" descr="linear vs circular dna.jpg"/>
          <p:cNvPicPr>
            <a:picLocks noGrp="1" noChangeAspect="1"/>
          </p:cNvPicPr>
          <p:nvPr>
            <p:ph idx="1"/>
          </p:nvPr>
        </p:nvPicPr>
        <p:blipFill>
          <a:blip r:embed="rId2" cstate="print"/>
          <a:stretch>
            <a:fillRect/>
          </a:stretch>
        </p:blipFill>
        <p:spPr>
          <a:xfrm>
            <a:off x="2571816" y="1600200"/>
            <a:ext cx="4000367"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5791200"/>
          </a:xfrm>
        </p:spPr>
        <p:txBody>
          <a:bodyPr>
            <a:normAutofit/>
          </a:bodyPr>
          <a:lstStyle/>
          <a:p>
            <a:r>
              <a:rPr lang="en-US" sz="2400" dirty="0">
                <a:solidFill>
                  <a:srgbClr val="002060"/>
                </a:solidFill>
              </a:rPr>
              <a:t>Genetics </a:t>
            </a:r>
            <a:r>
              <a:rPr lang="en-US" sz="2400" dirty="0"/>
              <a:t>is the study of how traits are passed from one generation of organism to the next; </a:t>
            </a:r>
            <a:br>
              <a:rPr lang="en-US" sz="2400" dirty="0"/>
            </a:br>
            <a:r>
              <a:rPr lang="en-US" sz="2400" dirty="0"/>
              <a:t>it’s the study of </a:t>
            </a:r>
            <a:r>
              <a:rPr lang="en-US" sz="2400" dirty="0">
                <a:solidFill>
                  <a:srgbClr val="002060"/>
                </a:solidFill>
              </a:rPr>
              <a:t>heredity</a:t>
            </a:r>
            <a:r>
              <a:rPr lang="en-US" sz="2400" dirty="0"/>
              <a:t>.</a:t>
            </a:r>
            <a:br>
              <a:rPr lang="en-US" sz="2400" dirty="0"/>
            </a:br>
            <a:br>
              <a:rPr lang="en-US" sz="2400" dirty="0"/>
            </a:br>
            <a:br>
              <a:rPr lang="en-US" sz="2400" dirty="0"/>
            </a:br>
            <a:r>
              <a:rPr lang="en-US" sz="2400" dirty="0">
                <a:hlinkClick r:id="rId2"/>
              </a:rPr>
              <a:t>http://learn.genetics.utah.edu/index.html</a:t>
            </a:r>
            <a:br>
              <a:rPr lang="en-US" sz="2400" dirty="0"/>
            </a:b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normAutofit/>
          </a:bodyPr>
          <a:lstStyle/>
          <a:p>
            <a:r>
              <a:rPr lang="en-US" sz="2400" dirty="0"/>
              <a:t>This is a picture of all the chromosomes from one person, called a </a:t>
            </a:r>
            <a:r>
              <a:rPr lang="en-US" sz="2400" dirty="0" err="1"/>
              <a:t>karyotype</a:t>
            </a:r>
            <a:r>
              <a:rPr lang="en-US" sz="2400" dirty="0"/>
              <a:t>.  Humans have 46 chromosomes on which, some estimate, there are over 20,000 genes.</a:t>
            </a:r>
          </a:p>
        </p:txBody>
      </p:sp>
      <p:pic>
        <p:nvPicPr>
          <p:cNvPr id="6" name="Content Placeholder 5" descr="karyotype.png"/>
          <p:cNvPicPr>
            <a:picLocks noGrp="1" noChangeAspect="1"/>
          </p:cNvPicPr>
          <p:nvPr>
            <p:ph idx="1"/>
          </p:nvPr>
        </p:nvPicPr>
        <p:blipFill>
          <a:blip r:embed="rId2" cstate="print"/>
          <a:stretch>
            <a:fillRect/>
          </a:stretch>
        </p:blipFill>
        <p:spPr>
          <a:xfrm>
            <a:off x="1981200" y="1828800"/>
            <a:ext cx="5410200" cy="46482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u="sng" dirty="0"/>
              <a:t>NA</a:t>
            </a:r>
            <a:r>
              <a:rPr lang="en-US" dirty="0"/>
              <a:t> (Ribo</a:t>
            </a:r>
            <a:r>
              <a:rPr lang="en-US" u="sng" dirty="0"/>
              <a:t>n</a:t>
            </a:r>
            <a:r>
              <a:rPr lang="en-US" dirty="0"/>
              <a:t>ucleic </a:t>
            </a:r>
            <a:r>
              <a:rPr lang="en-US" u="sng" dirty="0"/>
              <a:t>A</a:t>
            </a:r>
            <a:r>
              <a:rPr lang="en-US" dirty="0"/>
              <a:t>cid)</a:t>
            </a:r>
          </a:p>
        </p:txBody>
      </p:sp>
      <p:pic>
        <p:nvPicPr>
          <p:cNvPr id="5" name="Content Placeholder 4" descr="mRNA-colored.gif"/>
          <p:cNvPicPr>
            <a:picLocks noGrp="1" noChangeAspect="1"/>
          </p:cNvPicPr>
          <p:nvPr>
            <p:ph idx="1"/>
          </p:nvPr>
        </p:nvPicPr>
        <p:blipFill>
          <a:blip r:embed="rId2" cstate="print"/>
          <a:stretch>
            <a:fillRect/>
          </a:stretch>
        </p:blipFill>
        <p:spPr>
          <a:xfrm>
            <a:off x="5083174" y="1527969"/>
            <a:ext cx="2841625" cy="4034631"/>
          </a:xfrm>
        </p:spPr>
      </p:pic>
      <p:sp>
        <p:nvSpPr>
          <p:cNvPr id="4" name="Text Placeholder 3"/>
          <p:cNvSpPr>
            <a:spLocks noGrp="1"/>
          </p:cNvSpPr>
          <p:nvPr>
            <p:ph type="body" sz="half" idx="2"/>
          </p:nvPr>
        </p:nvSpPr>
        <p:spPr>
          <a:xfrm>
            <a:off x="457200" y="1435100"/>
            <a:ext cx="4267200" cy="4691063"/>
          </a:xfrm>
        </p:spPr>
        <p:txBody>
          <a:bodyPr>
            <a:normAutofit/>
          </a:bodyPr>
          <a:lstStyle/>
          <a:p>
            <a:r>
              <a:rPr lang="en-US" sz="1800" dirty="0"/>
              <a:t>Is also </a:t>
            </a:r>
            <a:r>
              <a:rPr lang="en-US" sz="1800" dirty="0">
                <a:solidFill>
                  <a:srgbClr val="FF0000"/>
                </a:solidFill>
              </a:rPr>
              <a:t>made of nucleotide monomers</a:t>
            </a:r>
            <a:r>
              <a:rPr lang="en-US" sz="1800" dirty="0"/>
              <a:t>, but 	</a:t>
            </a:r>
            <a:r>
              <a:rPr lang="en-US" sz="1800" u="sng" dirty="0"/>
              <a:t>differs from DNA in the following </a:t>
            </a:r>
            <a:r>
              <a:rPr lang="en-US" sz="1800" dirty="0"/>
              <a:t>	</a:t>
            </a:r>
            <a:r>
              <a:rPr lang="en-US" sz="1800" u="sng" dirty="0"/>
              <a:t>ways:</a:t>
            </a:r>
          </a:p>
          <a:p>
            <a:endParaRPr lang="en-US" sz="1800" u="sng" dirty="0"/>
          </a:p>
          <a:p>
            <a:pPr>
              <a:buFontTx/>
              <a:buChar char="-"/>
            </a:pPr>
            <a:r>
              <a:rPr lang="en-US" sz="1800" dirty="0">
                <a:solidFill>
                  <a:srgbClr val="7030A0"/>
                </a:solidFill>
              </a:rPr>
              <a:t>Ribose sugar replaces deoxyribose.</a:t>
            </a:r>
          </a:p>
          <a:p>
            <a:pPr>
              <a:buFontTx/>
              <a:buChar char="-"/>
            </a:pPr>
            <a:r>
              <a:rPr lang="en-US" sz="1800" dirty="0">
                <a:solidFill>
                  <a:srgbClr val="002060"/>
                </a:solidFill>
              </a:rPr>
              <a:t>Uracil replaces thymine as the complementary nitrogenous base to adenine.</a:t>
            </a:r>
          </a:p>
          <a:p>
            <a:pPr>
              <a:buFontTx/>
              <a:buChar char="-"/>
            </a:pPr>
            <a:r>
              <a:rPr lang="en-US" sz="1800" dirty="0">
                <a:solidFill>
                  <a:srgbClr val="0070C0"/>
                </a:solidFill>
              </a:rPr>
              <a:t>RNA is a single stranded polymer.</a:t>
            </a:r>
          </a:p>
          <a:p>
            <a:pPr>
              <a:buFontTx/>
              <a:buChar char="-"/>
            </a:pPr>
            <a:r>
              <a:rPr lang="en-US" sz="1800" dirty="0">
                <a:solidFill>
                  <a:srgbClr val="00B0F0"/>
                </a:solidFill>
              </a:rPr>
              <a:t>RNA is much smaller than DNA.</a:t>
            </a:r>
          </a:p>
          <a:p>
            <a:pPr>
              <a:buFontTx/>
              <a:buChar char="-"/>
            </a:pPr>
            <a:r>
              <a:rPr lang="en-US" sz="1800" dirty="0">
                <a:solidFill>
                  <a:srgbClr val="7030A0"/>
                </a:solidFill>
              </a:rPr>
              <a:t>In eukaryotes, RNA exists inside the nucleus and in the cytoplasm; DNA exists only in the nucleus or in mitochondria or chloroplasts, not in the cytoplasm.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897562"/>
          </a:xfrm>
        </p:spPr>
        <p:txBody>
          <a:bodyPr>
            <a:normAutofit/>
          </a:bodyPr>
          <a:lstStyle/>
          <a:p>
            <a:pPr algn="l"/>
            <a:r>
              <a:rPr lang="en-US" sz="2800" u="sng" dirty="0">
                <a:solidFill>
                  <a:srgbClr val="002060"/>
                </a:solidFill>
              </a:rPr>
              <a:t>DNA REPLICATION</a:t>
            </a:r>
            <a:br>
              <a:rPr lang="en-US" sz="2800" dirty="0">
                <a:solidFill>
                  <a:srgbClr val="002060"/>
                </a:solidFill>
              </a:rPr>
            </a:br>
            <a:br>
              <a:rPr lang="en-US" sz="2800" dirty="0">
                <a:solidFill>
                  <a:srgbClr val="002060"/>
                </a:solidFill>
              </a:rPr>
            </a:br>
            <a:r>
              <a:rPr lang="en-US" sz="2800" dirty="0">
                <a:solidFill>
                  <a:srgbClr val="002060"/>
                </a:solidFill>
              </a:rPr>
              <a:t>	</a:t>
            </a:r>
            <a:r>
              <a:rPr lang="en-US" sz="2400" dirty="0">
                <a:solidFill>
                  <a:srgbClr val="002060"/>
                </a:solidFill>
              </a:rPr>
              <a:t>- one role of DNA is to be able to make exact copies of itself, so that when a cell divides into two cells, each daughter cell has the exact same DNA that the maternal cell had.</a:t>
            </a:r>
            <a:br>
              <a:rPr lang="en-US" sz="2400" dirty="0">
                <a:solidFill>
                  <a:srgbClr val="002060"/>
                </a:solidFill>
              </a:rPr>
            </a:br>
            <a:br>
              <a:rPr lang="en-US" sz="2400" dirty="0">
                <a:solidFill>
                  <a:srgbClr val="002060"/>
                </a:solidFill>
              </a:rPr>
            </a:br>
            <a:endParaRPr lang="en-US" sz="2800"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858962"/>
          </a:xfrm>
        </p:spPr>
        <p:txBody>
          <a:bodyPr>
            <a:normAutofit fontScale="90000"/>
          </a:bodyPr>
          <a:lstStyle/>
          <a:p>
            <a:r>
              <a:rPr lang="en-US" sz="2400" dirty="0"/>
              <a:t>The first step in DNA replication is the unzipping and unwinding of the molecule using </a:t>
            </a:r>
            <a:r>
              <a:rPr lang="en-US" sz="2400" dirty="0">
                <a:solidFill>
                  <a:srgbClr val="FF0000"/>
                </a:solidFill>
              </a:rPr>
              <a:t>DNA helicase</a:t>
            </a:r>
            <a:r>
              <a:rPr lang="en-US" sz="2400" dirty="0"/>
              <a:t>, to break the hydrogen bonds holding the 2 anti-parallel DNA strands.  </a:t>
            </a:r>
            <a:r>
              <a:rPr lang="en-US" sz="2400" dirty="0">
                <a:solidFill>
                  <a:srgbClr val="FF0000"/>
                </a:solidFill>
              </a:rPr>
              <a:t>DNA helicase </a:t>
            </a:r>
            <a:r>
              <a:rPr lang="en-US" sz="2400" dirty="0"/>
              <a:t>must unwind and unzip all of the DNA within the entire chromosome in this process.</a:t>
            </a:r>
          </a:p>
        </p:txBody>
      </p:sp>
      <p:pic>
        <p:nvPicPr>
          <p:cNvPr id="5" name="Content Placeholder 4" descr="dna_repl.gif"/>
          <p:cNvPicPr>
            <a:picLocks noGrp="1" noChangeAspect="1"/>
          </p:cNvPicPr>
          <p:nvPr>
            <p:ph idx="1"/>
          </p:nvPr>
        </p:nvPicPr>
        <p:blipFill>
          <a:blip r:embed="rId2" cstate="print"/>
          <a:stretch>
            <a:fillRect/>
          </a:stretch>
        </p:blipFill>
        <p:spPr>
          <a:xfrm>
            <a:off x="1828800" y="1905000"/>
            <a:ext cx="5257800" cy="42672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858962"/>
          </a:xfrm>
        </p:spPr>
        <p:txBody>
          <a:bodyPr>
            <a:normAutofit fontScale="90000"/>
          </a:bodyPr>
          <a:lstStyle/>
          <a:p>
            <a:r>
              <a:rPr lang="en-US" sz="2400" dirty="0"/>
              <a:t>Once the complimentary anti-parallel strands of DNA are separated by DNA helicase, </a:t>
            </a:r>
            <a:r>
              <a:rPr lang="en-US" sz="2400" dirty="0">
                <a:solidFill>
                  <a:srgbClr val="FF0000"/>
                </a:solidFill>
              </a:rPr>
              <a:t>DNA polymerase enzymes </a:t>
            </a:r>
            <a:r>
              <a:rPr lang="en-US" sz="2400" dirty="0"/>
              <a:t>add new DNA nucleotides (green) to compliment the original maternal DNA nucleotides (purple) in a 5’ </a:t>
            </a:r>
            <a:r>
              <a:rPr lang="en-US" sz="2400" dirty="0">
                <a:sym typeface="Wingdings" pitchFamily="2" charset="2"/>
              </a:rPr>
              <a:t> 3’ direction; with new nucleotides only adding to the 3’ end of previous nucleotides.</a:t>
            </a:r>
            <a:endParaRPr lang="en-US" sz="2400" dirty="0"/>
          </a:p>
        </p:txBody>
      </p:sp>
      <p:sp>
        <p:nvSpPr>
          <p:cNvPr id="6" name="Text Placeholder 5"/>
          <p:cNvSpPr>
            <a:spLocks noGrp="1"/>
          </p:cNvSpPr>
          <p:nvPr>
            <p:ph type="body" idx="1"/>
          </p:nvPr>
        </p:nvSpPr>
        <p:spPr>
          <a:xfrm>
            <a:off x="457200" y="2362200"/>
            <a:ext cx="4040188" cy="381000"/>
          </a:xfrm>
        </p:spPr>
        <p:txBody>
          <a:bodyPr>
            <a:normAutofit fontScale="92500" lnSpcReduction="20000"/>
          </a:bodyPr>
          <a:lstStyle/>
          <a:p>
            <a:endParaRPr lang="en-US" dirty="0"/>
          </a:p>
        </p:txBody>
      </p:sp>
      <p:pic>
        <p:nvPicPr>
          <p:cNvPr id="4" name="Content Placeholder 3" descr="replication.gif"/>
          <p:cNvPicPr>
            <a:picLocks noGrp="1" noChangeAspect="1"/>
          </p:cNvPicPr>
          <p:nvPr>
            <p:ph sz="half" idx="2"/>
          </p:nvPr>
        </p:nvPicPr>
        <p:blipFill>
          <a:blip r:embed="rId2" cstate="print"/>
          <a:stretch>
            <a:fillRect/>
          </a:stretch>
        </p:blipFill>
        <p:spPr>
          <a:xfrm>
            <a:off x="152400" y="2362200"/>
            <a:ext cx="5095081" cy="3962400"/>
          </a:xfrm>
        </p:spPr>
      </p:pic>
      <p:sp>
        <p:nvSpPr>
          <p:cNvPr id="7" name="Text Placeholder 6"/>
          <p:cNvSpPr>
            <a:spLocks noGrp="1"/>
          </p:cNvSpPr>
          <p:nvPr>
            <p:ph type="body" sz="quarter" idx="3"/>
          </p:nvPr>
        </p:nvSpPr>
        <p:spPr>
          <a:xfrm>
            <a:off x="4645025" y="2362200"/>
            <a:ext cx="4041775" cy="380999"/>
          </a:xfrm>
        </p:spPr>
        <p:txBody>
          <a:bodyPr>
            <a:normAutofit fontScale="92500" lnSpcReduction="20000"/>
          </a:bodyPr>
          <a:lstStyle/>
          <a:p>
            <a:endParaRPr lang="en-US" dirty="0"/>
          </a:p>
        </p:txBody>
      </p:sp>
      <p:pic>
        <p:nvPicPr>
          <p:cNvPr id="9" name="Content Placeholder 8" descr="DNA Replication2.png"/>
          <p:cNvPicPr>
            <a:picLocks noGrp="1" noChangeAspect="1"/>
          </p:cNvPicPr>
          <p:nvPr>
            <p:ph sz="quarter" idx="4"/>
          </p:nvPr>
        </p:nvPicPr>
        <p:blipFill>
          <a:blip r:embed="rId3" cstate="print"/>
          <a:stretch>
            <a:fillRect/>
          </a:stretch>
        </p:blipFill>
        <p:spPr>
          <a:xfrm>
            <a:off x="5943600" y="1752600"/>
            <a:ext cx="2590800" cy="48006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745162"/>
          </a:xfrm>
        </p:spPr>
        <p:txBody>
          <a:bodyPr>
            <a:normAutofit/>
          </a:bodyPr>
          <a:lstStyle/>
          <a:p>
            <a:pPr algn="l"/>
            <a:r>
              <a:rPr lang="en-US" sz="2400" dirty="0"/>
              <a:t>DNA replication is </a:t>
            </a:r>
            <a:r>
              <a:rPr lang="en-US" sz="2400" dirty="0">
                <a:solidFill>
                  <a:srgbClr val="FF0000"/>
                </a:solidFill>
              </a:rPr>
              <a:t>“Semi-conservative.”</a:t>
            </a:r>
            <a:br>
              <a:rPr lang="en-US" sz="2400" dirty="0"/>
            </a:br>
            <a:br>
              <a:rPr lang="en-US" sz="2400" dirty="0"/>
            </a:br>
            <a:r>
              <a:rPr lang="en-US" sz="2400" dirty="0"/>
              <a:t>	</a:t>
            </a:r>
            <a:r>
              <a:rPr lang="en-US" sz="2000" dirty="0"/>
              <a:t>The two daughter chromosomes are identical to each other and to the original maternal chromosome, one half of each daughter chromosome is from the maternal chromosome and one half of each daughter chromosome is made from new nucleotides.</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325562"/>
          </a:xfrm>
        </p:spPr>
        <p:txBody>
          <a:bodyPr>
            <a:normAutofit fontScale="90000"/>
          </a:bodyPr>
          <a:lstStyle/>
          <a:p>
            <a:r>
              <a:rPr lang="en-US" sz="2400" dirty="0"/>
              <a:t>Replication of DNA was discovered to be “semi conservative.”</a:t>
            </a:r>
            <a:br>
              <a:rPr lang="en-US" sz="2400" dirty="0"/>
            </a:br>
            <a:r>
              <a:rPr lang="en-US" sz="2400" dirty="0"/>
              <a:t>Each daughter molecule of DNA retains (conserves) one maternal strand of nucleotides and also has one strand of new nucleotides.</a:t>
            </a:r>
          </a:p>
        </p:txBody>
      </p:sp>
      <p:pic>
        <p:nvPicPr>
          <p:cNvPr id="5" name="Content Placeholder 4" descr="DNA.jpg"/>
          <p:cNvPicPr>
            <a:picLocks noGrp="1" noChangeAspect="1"/>
          </p:cNvPicPr>
          <p:nvPr>
            <p:ph idx="1"/>
          </p:nvPr>
        </p:nvPicPr>
        <p:blipFill>
          <a:blip r:embed="rId2" cstate="print"/>
          <a:stretch>
            <a:fillRect/>
          </a:stretch>
        </p:blipFill>
        <p:spPr>
          <a:xfrm>
            <a:off x="1676400" y="1600200"/>
            <a:ext cx="5867400" cy="4876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2400" dirty="0"/>
              <a:t>PROTEIN SYNTHESIS</a:t>
            </a:r>
            <a:br>
              <a:rPr lang="en-US" sz="2400" dirty="0"/>
            </a:br>
            <a:br>
              <a:rPr lang="en-US" sz="2400" dirty="0"/>
            </a:br>
            <a:r>
              <a:rPr lang="en-US" sz="2000" dirty="0">
                <a:solidFill>
                  <a:srgbClr val="FF0000"/>
                </a:solidFill>
              </a:rPr>
              <a:t>Transcription and translation </a:t>
            </a:r>
            <a:r>
              <a:rPr lang="en-US" sz="2000" dirty="0"/>
              <a:t>are the processes used to take the DNA codes 	and put precise orders of amino acids into each different type of protein in a cell.</a:t>
            </a:r>
            <a:br>
              <a:rPr lang="en-US" sz="2000" dirty="0"/>
            </a:br>
            <a:br>
              <a:rPr lang="en-US" sz="2000" dirty="0"/>
            </a:br>
            <a:r>
              <a:rPr lang="en-US" sz="2000" dirty="0">
                <a:solidFill>
                  <a:srgbClr val="7030A0"/>
                </a:solidFill>
              </a:rPr>
              <a:t>Google</a:t>
            </a:r>
            <a:r>
              <a:rPr lang="en-US" sz="2000" dirty="0"/>
              <a:t> </a:t>
            </a:r>
            <a:r>
              <a:rPr lang="en-US" sz="2000" dirty="0">
                <a:solidFill>
                  <a:srgbClr val="00B0F0"/>
                </a:solidFill>
              </a:rPr>
              <a:t>youtube.com</a:t>
            </a:r>
            <a:r>
              <a:rPr lang="en-US" sz="2000" dirty="0"/>
              <a:t> and type in transcription to see a video on that process.  Then type in the word translation to see how that process occurs.</a:t>
            </a:r>
            <a:br>
              <a:rPr lang="en-US" sz="2000" dirty="0"/>
            </a:br>
            <a:br>
              <a:rPr lang="en-US" sz="2000" dirty="0"/>
            </a:br>
            <a:r>
              <a:rPr lang="en-US" sz="2000" dirty="0"/>
              <a:t>Also, go to the Khan Academy website and learn about DNA and how it functions.</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first step in protein synthesis is </a:t>
            </a:r>
            <a:r>
              <a:rPr lang="en-US" sz="2000" u="sng" dirty="0">
                <a:solidFill>
                  <a:srgbClr val="0070C0"/>
                </a:solidFill>
              </a:rPr>
              <a:t>TRANSCRIPTION</a:t>
            </a:r>
            <a:r>
              <a:rPr lang="en-US" sz="2000" dirty="0"/>
              <a:t>, where </a:t>
            </a:r>
            <a:r>
              <a:rPr lang="en-US" sz="2000" u="sng" dirty="0">
                <a:solidFill>
                  <a:srgbClr val="0070C0"/>
                </a:solidFill>
              </a:rPr>
              <a:t>RNA polymerase </a:t>
            </a:r>
            <a:r>
              <a:rPr lang="en-US" sz="2000" dirty="0"/>
              <a:t>adds RNA nucleotides, one after another onto the DNA coding strand to make a molecule of mRNA (messenger RNA).</a:t>
            </a:r>
          </a:p>
        </p:txBody>
      </p:sp>
      <p:pic>
        <p:nvPicPr>
          <p:cNvPr id="4" name="Content Placeholder 3" descr="translation.jpg"/>
          <p:cNvPicPr>
            <a:picLocks noGrp="1" noChangeAspect="1"/>
          </p:cNvPicPr>
          <p:nvPr>
            <p:ph idx="1"/>
          </p:nvPr>
        </p:nvPicPr>
        <p:blipFill>
          <a:blip r:embed="rId2" cstate="print"/>
          <a:stretch>
            <a:fillRect/>
          </a:stretch>
        </p:blipFill>
        <p:spPr>
          <a:xfrm>
            <a:off x="2209800" y="1295400"/>
            <a:ext cx="4225880" cy="5334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Transcription is when RNA polymerase constructs mRNA (messenger RNA) from the DNA template strand (coding strand) of a gene.</a:t>
            </a:r>
          </a:p>
        </p:txBody>
      </p:sp>
      <p:pic>
        <p:nvPicPr>
          <p:cNvPr id="5" name="Content Placeholder 4" descr="c7_17_7b_transcription.jpg"/>
          <p:cNvPicPr>
            <a:picLocks noGrp="1" noChangeAspect="1"/>
          </p:cNvPicPr>
          <p:nvPr>
            <p:ph idx="1"/>
          </p:nvPr>
        </p:nvPicPr>
        <p:blipFill>
          <a:blip r:embed="rId2" cstate="print"/>
          <a:stretch>
            <a:fillRect/>
          </a:stretch>
        </p:blipFill>
        <p:spPr>
          <a:xfrm>
            <a:off x="2590800" y="1839119"/>
            <a:ext cx="3962400" cy="40481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2400" dirty="0"/>
              <a:t>The Bacterial Chromosome</a:t>
            </a:r>
            <a:br>
              <a:rPr lang="en-US" sz="2400" dirty="0"/>
            </a:br>
            <a:br>
              <a:rPr lang="en-US" sz="2400" dirty="0"/>
            </a:br>
            <a:r>
              <a:rPr lang="en-US" sz="2000" dirty="0"/>
              <a:t>- consists of a single circular strand of  DNA</a:t>
            </a:r>
            <a:br>
              <a:rPr lang="en-US" sz="2000" dirty="0"/>
            </a:br>
            <a:r>
              <a:rPr lang="en-US" sz="2000" dirty="0"/>
              <a:t>- there is only one chromosome per cell (bacteria have only a haploid number 	of chromosomes = 1, there is no diploid number of chromosomes)</a:t>
            </a:r>
            <a:br>
              <a:rPr lang="en-US" sz="2000" dirty="0"/>
            </a:br>
            <a:r>
              <a:rPr lang="en-US" sz="2000" dirty="0"/>
              <a:t>- exists in the “nucleoid region” of the cell; there is no nucleus</a:t>
            </a:r>
            <a:br>
              <a:rPr lang="en-US" sz="2000" dirty="0"/>
            </a:br>
            <a:r>
              <a:rPr lang="en-US" sz="2000" dirty="0"/>
              <a:t>- they are not associated with histone proteins</a:t>
            </a:r>
            <a:br>
              <a:rPr lang="en-US" sz="2000" dirty="0"/>
            </a:br>
            <a:r>
              <a:rPr lang="en-US" sz="2000" dirty="0"/>
              <a:t>- extrachromosomal pieces of DNA can exist in bacteria and are called 		</a:t>
            </a:r>
            <a:r>
              <a:rPr lang="en-US" sz="2000" dirty="0">
                <a:solidFill>
                  <a:srgbClr val="FF0000"/>
                </a:solidFill>
              </a:rPr>
              <a:t>PLASMIDS</a:t>
            </a:r>
            <a:br>
              <a:rPr lang="en-US" sz="2000" dirty="0"/>
            </a:br>
            <a:br>
              <a:rPr lang="en-US" sz="2000" dirty="0"/>
            </a:b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en-US" sz="2400" dirty="0"/>
              <a:t>Translation is when the mRNA, made through transcription, attaches to a ribosome.  Amino acids are brought into the ribosome by tRNA (transfer RNA).  The 3 nitrogenous bases of </a:t>
            </a:r>
            <a:r>
              <a:rPr lang="en-US" sz="2400" dirty="0">
                <a:solidFill>
                  <a:srgbClr val="FF0000"/>
                </a:solidFill>
              </a:rPr>
              <a:t>mRNA called codons</a:t>
            </a:r>
            <a:r>
              <a:rPr lang="en-US" sz="2400" dirty="0"/>
              <a:t>, match the 3 nitrogenous bases of </a:t>
            </a:r>
            <a:r>
              <a:rPr lang="en-US" sz="2400" dirty="0">
                <a:solidFill>
                  <a:srgbClr val="0070C0"/>
                </a:solidFill>
              </a:rPr>
              <a:t>tRNA called anticodons  </a:t>
            </a:r>
            <a:r>
              <a:rPr lang="en-US" sz="2400" dirty="0"/>
              <a:t>to bring the correct order of amino acids into the ribosome and make the correct protein coded for by the gene responsible for making the mRNA.</a:t>
            </a:r>
          </a:p>
        </p:txBody>
      </p:sp>
      <p:pic>
        <p:nvPicPr>
          <p:cNvPr id="4" name="Content Placeholder 3" descr="translation.jpg"/>
          <p:cNvPicPr>
            <a:picLocks noGrp="1" noChangeAspect="1"/>
          </p:cNvPicPr>
          <p:nvPr>
            <p:ph idx="1"/>
          </p:nvPr>
        </p:nvPicPr>
        <p:blipFill>
          <a:blip r:embed="rId2" cstate="print"/>
          <a:stretch>
            <a:fillRect/>
          </a:stretch>
        </p:blipFill>
        <p:spPr>
          <a:xfrm>
            <a:off x="1143000" y="2514600"/>
            <a:ext cx="7086600" cy="402907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In </a:t>
            </a:r>
            <a:r>
              <a:rPr lang="en-US" sz="2000" dirty="0">
                <a:solidFill>
                  <a:srgbClr val="0070C0"/>
                </a:solidFill>
              </a:rPr>
              <a:t>TRANSLATION</a:t>
            </a:r>
            <a:r>
              <a:rPr lang="en-US" sz="2000" dirty="0"/>
              <a:t>, tRNA anticodons meet with their complimentary mRNA codons in the ribosome.  The ribosome moves down the mRNA strand “reading” the mRNA code to put the appropriate amino acids into the protein coded for by the DNA that made the mRNA.</a:t>
            </a:r>
          </a:p>
        </p:txBody>
      </p:sp>
      <p:pic>
        <p:nvPicPr>
          <p:cNvPr id="4" name="Content Placeholder 3" descr="dna10 translation.jpg"/>
          <p:cNvPicPr>
            <a:picLocks noGrp="1" noChangeAspect="1"/>
          </p:cNvPicPr>
          <p:nvPr>
            <p:ph idx="1"/>
          </p:nvPr>
        </p:nvPicPr>
        <p:blipFill>
          <a:blip r:embed="rId2" cstate="print"/>
          <a:stretch>
            <a:fillRect/>
          </a:stretch>
        </p:blipFill>
        <p:spPr>
          <a:xfrm>
            <a:off x="1905000" y="1524000"/>
            <a:ext cx="5334000" cy="50292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a:t>There are some differences in protein synthesis in eukaryotes 	and prokaryotes which you will see are very important in 	genetic engineering.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r>
              <a:rPr lang="en-US" sz="2400" dirty="0"/>
              <a:t>Prokaryotes and </a:t>
            </a:r>
            <a:r>
              <a:rPr lang="en-US" sz="2400" dirty="0" err="1"/>
              <a:t>Polyribosomes</a:t>
            </a:r>
            <a:br>
              <a:rPr lang="en-US" sz="2400" dirty="0"/>
            </a:br>
            <a:br>
              <a:rPr lang="en-US" sz="2400" dirty="0"/>
            </a:br>
            <a:r>
              <a:rPr lang="en-US" sz="2000" dirty="0"/>
              <a:t>In prokaryotes (but not in eukaryotes) as transcription happens, translation can occur at the same time.</a:t>
            </a:r>
            <a:br>
              <a:rPr lang="en-US" sz="2000" dirty="0"/>
            </a:br>
            <a:br>
              <a:rPr lang="en-US" sz="2000" dirty="0"/>
            </a:br>
            <a:r>
              <a:rPr lang="en-US" sz="2000" dirty="0"/>
              <a:t>WHY?</a:t>
            </a:r>
            <a:br>
              <a:rPr lang="en-US" sz="2000" dirty="0"/>
            </a:br>
            <a:br>
              <a:rPr lang="en-US" sz="2000" dirty="0"/>
            </a:br>
            <a:r>
              <a:rPr lang="en-US" sz="2000" dirty="0" err="1">
                <a:solidFill>
                  <a:srgbClr val="FF0000"/>
                </a:solidFill>
              </a:rPr>
              <a:t>Polyribosomes</a:t>
            </a:r>
            <a:r>
              <a:rPr lang="en-US" sz="2000" dirty="0"/>
              <a:t> are multiple ribosomes all translating the same mRNA, one after another; this can be seen thru electron microscopes in prokaryotic and eukaryotic cells.</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err="1"/>
              <a:t>Polyribosomes</a:t>
            </a:r>
            <a:r>
              <a:rPr lang="en-US" sz="2000" dirty="0"/>
              <a:t> (multiple ribosomes all translating the same mRNA, one after the other) occur in many cells.  In prokaryotes, transcription and translation, to make a protein, can occur at the same time since there is no nuclear membrane separating the two processes.</a:t>
            </a:r>
          </a:p>
        </p:txBody>
      </p:sp>
      <p:pic>
        <p:nvPicPr>
          <p:cNvPr id="5" name="Content Placeholder 4" descr="Chromosome.jpg"/>
          <p:cNvPicPr>
            <a:picLocks noGrp="1" noChangeAspect="1"/>
          </p:cNvPicPr>
          <p:nvPr>
            <p:ph sz="half" idx="1"/>
          </p:nvPr>
        </p:nvPicPr>
        <p:blipFill>
          <a:blip r:embed="rId2"/>
          <a:stretch>
            <a:fillRect/>
          </a:stretch>
        </p:blipFill>
        <p:spPr>
          <a:xfrm>
            <a:off x="838200" y="2895600"/>
            <a:ext cx="2895600" cy="1295400"/>
          </a:xfrm>
        </p:spPr>
      </p:pic>
      <p:pic>
        <p:nvPicPr>
          <p:cNvPr id="6" name="Content Placeholder 5" descr="polyribosomes.jpg"/>
          <p:cNvPicPr>
            <a:picLocks noGrp="1" noChangeAspect="1"/>
          </p:cNvPicPr>
          <p:nvPr>
            <p:ph sz="half" idx="2"/>
          </p:nvPr>
        </p:nvPicPr>
        <p:blipFill>
          <a:blip r:embed="rId3"/>
          <a:stretch>
            <a:fillRect/>
          </a:stretch>
        </p:blipFill>
        <p:spPr>
          <a:xfrm>
            <a:off x="4419600" y="1981200"/>
            <a:ext cx="4038600" cy="35814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2400" dirty="0"/>
              <a:t>Eukaryotes, Exons and Introns</a:t>
            </a:r>
            <a:br>
              <a:rPr lang="en-US" sz="2400" dirty="0"/>
            </a:br>
            <a:br>
              <a:rPr lang="en-US" sz="2400" dirty="0"/>
            </a:br>
            <a:r>
              <a:rPr lang="en-US" sz="2000" dirty="0"/>
              <a:t>In eukaryotes, the DNA is made of sequences of “useless” nucleotides called </a:t>
            </a:r>
            <a:r>
              <a:rPr lang="en-US" sz="2000" dirty="0">
                <a:solidFill>
                  <a:srgbClr val="FF0000"/>
                </a:solidFill>
              </a:rPr>
              <a:t>INTRONS</a:t>
            </a:r>
            <a:r>
              <a:rPr lang="en-US" sz="2000" dirty="0"/>
              <a:t> that are found between the useful nucleotide </a:t>
            </a:r>
            <a:r>
              <a:rPr lang="en-US" sz="2000" dirty="0">
                <a:solidFill>
                  <a:srgbClr val="FF0000"/>
                </a:solidFill>
              </a:rPr>
              <a:t>EXONS</a:t>
            </a:r>
            <a:r>
              <a:rPr lang="en-US" sz="2000" dirty="0"/>
              <a:t> of a gene.</a:t>
            </a:r>
            <a:br>
              <a:rPr lang="en-US" sz="2000" dirty="0"/>
            </a:br>
            <a:br>
              <a:rPr lang="en-US" sz="2000" dirty="0"/>
            </a:br>
            <a:r>
              <a:rPr lang="en-US" sz="2000" dirty="0"/>
              <a:t>Enzymes (</a:t>
            </a:r>
            <a:r>
              <a:rPr lang="en-US" sz="2000" dirty="0" err="1"/>
              <a:t>ribozymes</a:t>
            </a:r>
            <a:r>
              <a:rPr lang="en-US" sz="2000" dirty="0"/>
              <a:t> or RNA splicing enzymes) must remove the introns from mRNA before the mRNA can be translated in the cytoplasm.</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a:t>In eukaryotic cells, DNA contains regions of nucleotides referred to as introns and others referred to as exons.  The introns do not contribute information to the final protein product and must be removed from the mRNA before that mRNA can be translated, by ribosomes in the cytoplasm.</a:t>
            </a:r>
          </a:p>
        </p:txBody>
      </p:sp>
      <p:pic>
        <p:nvPicPr>
          <p:cNvPr id="5" name="Content Placeholder 4" descr="introns-exons.jpg"/>
          <p:cNvPicPr>
            <a:picLocks noGrp="1" noChangeAspect="1"/>
          </p:cNvPicPr>
          <p:nvPr>
            <p:ph idx="1"/>
          </p:nvPr>
        </p:nvPicPr>
        <p:blipFill>
          <a:blip r:embed="rId2"/>
          <a:stretch>
            <a:fillRect/>
          </a:stretch>
        </p:blipFill>
        <p:spPr>
          <a:xfrm>
            <a:off x="685800" y="1447800"/>
            <a:ext cx="7239000" cy="51054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400" dirty="0"/>
              <a:t>HORIZONTAL GENE TRANSFER</a:t>
            </a:r>
            <a:br>
              <a:rPr lang="en-US" sz="2400" dirty="0"/>
            </a:br>
            <a:br>
              <a:rPr lang="en-US" sz="2400" dirty="0"/>
            </a:br>
            <a:r>
              <a:rPr lang="en-US" sz="2400" dirty="0"/>
              <a:t>= intermicrobial transfer of genetic information</a:t>
            </a:r>
            <a:br>
              <a:rPr lang="en-US" sz="2400" dirty="0"/>
            </a:br>
            <a:br>
              <a:rPr lang="en-US" sz="2400" dirty="0"/>
            </a:br>
            <a:r>
              <a:rPr lang="en-US" sz="2400" dirty="0"/>
              <a:t>	  - this is generally beneficial to bacteria that can acquire 	new genes from other bacteria to survive in new environments.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a:t>A) CONJUGATION</a:t>
            </a:r>
            <a:br>
              <a:rPr lang="en-US" sz="2400" dirty="0"/>
            </a:br>
            <a:r>
              <a:rPr lang="en-US" sz="2000" dirty="0"/>
              <a:t>	- the exchange of DNA between a donor bacterium and another cell, 		usually through the use of a sex pilus</a:t>
            </a:r>
            <a:br>
              <a:rPr lang="en-US" sz="2000" dirty="0"/>
            </a:br>
            <a:br>
              <a:rPr lang="en-US" sz="2000" dirty="0"/>
            </a:br>
            <a:r>
              <a:rPr lang="en-US" sz="2000" dirty="0"/>
              <a:t>	- F+ plasmids may contain additional genes that are also transferred 		to the F- cell:</a:t>
            </a:r>
            <a:br>
              <a:rPr lang="en-US" sz="2000" dirty="0"/>
            </a:br>
            <a:r>
              <a:rPr lang="en-US" sz="2000" dirty="0"/>
              <a:t>		a) </a:t>
            </a:r>
            <a:r>
              <a:rPr lang="en-US" sz="2000" dirty="0">
                <a:solidFill>
                  <a:srgbClr val="FF0000"/>
                </a:solidFill>
              </a:rPr>
              <a:t>R</a:t>
            </a:r>
            <a:r>
              <a:rPr lang="en-US" sz="2000" dirty="0"/>
              <a:t> plasmids are plasmids that have genes for antibiotic 			</a:t>
            </a:r>
            <a:r>
              <a:rPr lang="en-US" sz="2000" dirty="0">
                <a:solidFill>
                  <a:srgbClr val="FF0000"/>
                </a:solidFill>
              </a:rPr>
              <a:t>r</a:t>
            </a:r>
            <a:r>
              <a:rPr lang="en-US" sz="2000" dirty="0"/>
              <a:t>esistance</a:t>
            </a:r>
            <a:br>
              <a:rPr lang="en-US" sz="2000" dirty="0"/>
            </a:br>
            <a:r>
              <a:rPr lang="en-US" sz="2000" dirty="0"/>
              <a:t>		b) Plasmids may have genes to increase the pathogenicity of 			a bacterium, as when they have genes for capsule 			production.</a:t>
            </a:r>
            <a:br>
              <a:rPr lang="en-US" sz="2000" dirty="0"/>
            </a:br>
            <a:r>
              <a:rPr lang="en-US" sz="2000" dirty="0"/>
              <a:t>		C) Bacteriocinogenic plasmids allow the production of 			chemicals which kill closely related bacterial 			species</a:t>
            </a:r>
            <a:br>
              <a:rPr lang="en-US" sz="2000" dirty="0"/>
            </a:br>
            <a:r>
              <a:rPr lang="en-US" sz="2000" dirty="0"/>
              <a:t>		D) Dissimilation plasmids have the ability to break down 			unusual organic substances such as camphor and 			herbicides</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The process of conjugation, where an R plasmid (a plasmid containing a gene for antibiotic resistance) is transferred from the donor F+ cell to the recipient F- cell.</a:t>
            </a:r>
          </a:p>
        </p:txBody>
      </p:sp>
      <p:pic>
        <p:nvPicPr>
          <p:cNvPr id="5" name="Content Placeholder 4" descr="500px-Schema_conjugation2.png"/>
          <p:cNvPicPr>
            <a:picLocks noGrp="1" noChangeAspect="1"/>
          </p:cNvPicPr>
          <p:nvPr>
            <p:ph idx="1"/>
          </p:nvPr>
        </p:nvPicPr>
        <p:blipFill>
          <a:blip r:embed="rId2" cstate="print"/>
          <a:stretch>
            <a:fillRect/>
          </a:stretch>
        </p:blipFill>
        <p:spPr>
          <a:xfrm>
            <a:off x="1524000" y="1295400"/>
            <a:ext cx="5562600" cy="5181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r>
              <a:rPr lang="en-US" sz="2400" dirty="0"/>
              <a:t>Prokaryotic Genetic Material</a:t>
            </a:r>
          </a:p>
        </p:txBody>
      </p:sp>
      <p:pic>
        <p:nvPicPr>
          <p:cNvPr id="5" name="Content Placeholder 4" descr="prokar DNA.jpg"/>
          <p:cNvPicPr>
            <a:picLocks noGrp="1" noChangeAspect="1"/>
          </p:cNvPicPr>
          <p:nvPr>
            <p:ph idx="1"/>
          </p:nvPr>
        </p:nvPicPr>
        <p:blipFill>
          <a:blip r:embed="rId2" cstate="print"/>
          <a:stretch>
            <a:fillRect/>
          </a:stretch>
        </p:blipFill>
        <p:spPr>
          <a:xfrm>
            <a:off x="2286000" y="1066800"/>
            <a:ext cx="4572000" cy="4822031"/>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a:t>B) TRANSFORMATION</a:t>
            </a:r>
            <a:br>
              <a:rPr lang="en-US" sz="2400" dirty="0"/>
            </a:br>
            <a:r>
              <a:rPr lang="en-US" sz="2400" dirty="0"/>
              <a:t>	</a:t>
            </a:r>
            <a:r>
              <a:rPr lang="en-US" sz="2000" dirty="0"/>
              <a:t>= the acceptance of small DNA fragments, which can be plasmids, 		into bacterial cells</a:t>
            </a:r>
            <a:br>
              <a:rPr lang="en-US" sz="2000" dirty="0"/>
            </a:br>
            <a:br>
              <a:rPr lang="en-US" sz="2000" dirty="0"/>
            </a:br>
            <a:r>
              <a:rPr lang="en-US" sz="2000" dirty="0"/>
              <a:t>	- this phenomenon was discovered accidentally by Frederick Griffith 		in 1928</a:t>
            </a:r>
            <a:br>
              <a:rPr lang="en-US" sz="2000" dirty="0"/>
            </a:br>
            <a:r>
              <a:rPr lang="en-US" sz="2000" dirty="0"/>
              <a:t>		- he used </a:t>
            </a:r>
            <a:r>
              <a:rPr lang="en-US" sz="2000" i="1" dirty="0"/>
              <a:t>Streptococcus pneumoniae </a:t>
            </a:r>
            <a:r>
              <a:rPr lang="en-US" sz="2000" dirty="0"/>
              <a:t>in mice</a:t>
            </a:r>
            <a:br>
              <a:rPr lang="en-US" sz="2000" dirty="0"/>
            </a:br>
            <a:r>
              <a:rPr lang="en-US" sz="2000" dirty="0"/>
              <a:t>			- one strain of bacteria was the “S” strain which 				was smooth due to a capsule that caused 				this strain to be highly virulent</a:t>
            </a:r>
            <a:br>
              <a:rPr lang="en-US" sz="2000" dirty="0"/>
            </a:br>
            <a:r>
              <a:rPr lang="en-US" sz="2000" dirty="0"/>
              <a:t>			- one strain of bacteria was the “R” strain which 				</a:t>
            </a:r>
            <a:r>
              <a:rPr lang="en-US" sz="2000"/>
              <a:t>was rough </a:t>
            </a:r>
            <a:r>
              <a:rPr lang="en-US" sz="2000" dirty="0"/>
              <a:t>due to no capsule being 			</a:t>
            </a:r>
            <a:r>
              <a:rPr lang="en-US" sz="2000"/>
              <a:t>		present</a:t>
            </a:r>
            <a:r>
              <a:rPr lang="en-US" sz="2000" dirty="0"/>
              <a:t>; this strain was avirulent</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Frederick Griffith's 1928 experiment which revealed that bacteria can absorb free pieces of DNA from their environment and become “transformed” in the process.</a:t>
            </a:r>
          </a:p>
        </p:txBody>
      </p:sp>
      <p:pic>
        <p:nvPicPr>
          <p:cNvPr id="5" name="Content Placeholder 4" descr="griffith.gif"/>
          <p:cNvPicPr>
            <a:picLocks noGrp="1" noChangeAspect="1"/>
          </p:cNvPicPr>
          <p:nvPr>
            <p:ph idx="1"/>
          </p:nvPr>
        </p:nvPicPr>
        <p:blipFill>
          <a:blip r:embed="rId2" cstate="print"/>
          <a:stretch>
            <a:fillRect/>
          </a:stretch>
        </p:blipFill>
        <p:spPr>
          <a:xfrm>
            <a:off x="609600" y="1371600"/>
            <a:ext cx="8153400" cy="50292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TRANSFORMATION</a:t>
            </a:r>
          </a:p>
        </p:txBody>
      </p:sp>
      <p:sp>
        <p:nvSpPr>
          <p:cNvPr id="5" name="Text Placeholder 4"/>
          <p:cNvSpPr>
            <a:spLocks noGrp="1"/>
          </p:cNvSpPr>
          <p:nvPr>
            <p:ph type="body" idx="1"/>
          </p:nvPr>
        </p:nvSpPr>
        <p:spPr/>
        <p:txBody>
          <a:bodyPr/>
          <a:lstStyle/>
          <a:p>
            <a:endParaRPr lang="en-US"/>
          </a:p>
        </p:txBody>
      </p:sp>
      <p:pic>
        <p:nvPicPr>
          <p:cNvPr id="9" name="Content Placeholder 8" descr="transform.gif"/>
          <p:cNvPicPr>
            <a:picLocks noGrp="1" noChangeAspect="1"/>
          </p:cNvPicPr>
          <p:nvPr>
            <p:ph sz="half" idx="2"/>
          </p:nvPr>
        </p:nvPicPr>
        <p:blipFill>
          <a:blip r:embed="rId2"/>
          <a:stretch>
            <a:fillRect/>
          </a:stretch>
        </p:blipFill>
        <p:spPr>
          <a:xfrm>
            <a:off x="533400" y="1676400"/>
            <a:ext cx="4267200" cy="3810000"/>
          </a:xfrm>
        </p:spPr>
      </p:pic>
      <p:sp>
        <p:nvSpPr>
          <p:cNvPr id="7" name="Text Placeholder 6"/>
          <p:cNvSpPr>
            <a:spLocks noGrp="1"/>
          </p:cNvSpPr>
          <p:nvPr>
            <p:ph type="body" sz="quarter" idx="3"/>
          </p:nvPr>
        </p:nvSpPr>
        <p:spPr>
          <a:xfrm>
            <a:off x="5257800" y="1066800"/>
            <a:ext cx="3429000" cy="1143000"/>
          </a:xfrm>
        </p:spPr>
        <p:txBody>
          <a:bodyPr>
            <a:normAutofit/>
          </a:bodyPr>
          <a:lstStyle/>
          <a:p>
            <a:r>
              <a:rPr lang="en-US" sz="2000" dirty="0"/>
              <a:t>Our laboratory pGLO lab was a transformation experiment.</a:t>
            </a:r>
          </a:p>
        </p:txBody>
      </p:sp>
      <p:pic>
        <p:nvPicPr>
          <p:cNvPr id="10" name="Content Placeholder 9" descr="pGLO.jpg"/>
          <p:cNvPicPr>
            <a:picLocks noGrp="1" noChangeAspect="1"/>
          </p:cNvPicPr>
          <p:nvPr>
            <p:ph sz="quarter" idx="4"/>
          </p:nvPr>
        </p:nvPicPr>
        <p:blipFill>
          <a:blip r:embed="rId3"/>
          <a:stretch>
            <a:fillRect/>
          </a:stretch>
        </p:blipFill>
        <p:spPr>
          <a:xfrm>
            <a:off x="5410200" y="2286000"/>
            <a:ext cx="3200400" cy="27432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000" dirty="0"/>
              <a:t>With the knowledge we gained from his experiment, he proved that DNA, and 	not proteins, was the hereditary material in a cell.  </a:t>
            </a:r>
            <a:br>
              <a:rPr lang="en-US" sz="2000" dirty="0"/>
            </a:br>
            <a:br>
              <a:rPr lang="en-US" sz="2000" dirty="0"/>
            </a:br>
            <a:r>
              <a:rPr lang="en-US" sz="2000" dirty="0"/>
              <a:t>It turns out that we gained additional benefits from his experiment, because 	now we can use this process to insert human genes into plasmids 	which can then be inserted into bacterial cells to make human 	products, through this process of transformation.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2400" dirty="0"/>
              <a:t>C) TRANSDUCTION</a:t>
            </a:r>
            <a:br>
              <a:rPr lang="en-US" sz="2400" dirty="0"/>
            </a:br>
            <a:br>
              <a:rPr lang="en-US" sz="2400" dirty="0"/>
            </a:br>
            <a:r>
              <a:rPr lang="en-US" sz="2000" dirty="0"/>
              <a:t>	- a bacteriophage acts as a vector, transferring DNA from one 			bacterium to another during the lytic cycle of viral 			replication.</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a:t>During transduction, a bacteriophage is made in a virally infected cell which accidentally contains bacterial DNA from the first infected cell; this bacteriophage, when infecting another bacterium can insert the 1</a:t>
            </a:r>
            <a:r>
              <a:rPr lang="en-US" sz="2000" baseline="30000" dirty="0"/>
              <a:t>st</a:t>
            </a:r>
            <a:r>
              <a:rPr lang="en-US" sz="2000" dirty="0"/>
              <a:t> bacterial cell’s DNA into the 2</a:t>
            </a:r>
            <a:r>
              <a:rPr lang="en-US" sz="2000" baseline="30000" dirty="0"/>
              <a:t>nd</a:t>
            </a:r>
            <a:r>
              <a:rPr lang="en-US" sz="2000" dirty="0"/>
              <a:t> bacterial cell.</a:t>
            </a:r>
          </a:p>
        </p:txBody>
      </p:sp>
      <p:pic>
        <p:nvPicPr>
          <p:cNvPr id="5" name="Content Placeholder 4" descr="transduc.gif"/>
          <p:cNvPicPr>
            <a:picLocks noGrp="1" noChangeAspect="1"/>
          </p:cNvPicPr>
          <p:nvPr>
            <p:ph idx="1"/>
          </p:nvPr>
        </p:nvPicPr>
        <p:blipFill>
          <a:blip r:embed="rId2" cstate="print"/>
          <a:stretch>
            <a:fillRect/>
          </a:stretch>
        </p:blipFill>
        <p:spPr>
          <a:xfrm>
            <a:off x="1219200" y="1676400"/>
            <a:ext cx="6553199" cy="42672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400" dirty="0"/>
              <a:t>MUTATIONS</a:t>
            </a:r>
            <a:br>
              <a:rPr lang="en-US" sz="2400" dirty="0"/>
            </a:br>
            <a:br>
              <a:rPr lang="en-US" sz="2400" dirty="0"/>
            </a:br>
            <a:r>
              <a:rPr lang="en-US" sz="2000" dirty="0"/>
              <a:t>- mutations are permanent inheritable changes in DNA</a:t>
            </a:r>
            <a:br>
              <a:rPr lang="en-US" sz="2000" dirty="0"/>
            </a:br>
            <a:r>
              <a:rPr lang="en-US" sz="2000" dirty="0"/>
              <a:t>- most are harmful and presently there are well </a:t>
            </a:r>
            <a:r>
              <a:rPr lang="en-US" sz="2000"/>
              <a:t>over 3,000 </a:t>
            </a:r>
            <a:r>
              <a:rPr lang="en-US" sz="2000" dirty="0"/>
              <a:t>known human 	genetic diseases that are caused by mutations</a:t>
            </a:r>
            <a:br>
              <a:rPr lang="en-US" sz="2000" dirty="0"/>
            </a:br>
            <a:r>
              <a:rPr lang="en-US" sz="2000" dirty="0"/>
              <a:t>- mutations may involve </a:t>
            </a:r>
            <a:r>
              <a:rPr lang="en-US" sz="2000" dirty="0">
                <a:solidFill>
                  <a:srgbClr val="00B050"/>
                </a:solidFill>
              </a:rPr>
              <a:t>one gene </a:t>
            </a:r>
            <a:r>
              <a:rPr lang="en-US" sz="2000" dirty="0"/>
              <a:t>or entire chromosomes</a:t>
            </a:r>
            <a:br>
              <a:rPr lang="en-US" sz="2000" dirty="0"/>
            </a:br>
            <a:r>
              <a:rPr lang="en-US" sz="2000" dirty="0"/>
              <a:t>- mutations are the driving force behind evolutionary theory</a:t>
            </a:r>
            <a:br>
              <a:rPr lang="en-US" sz="2000" dirty="0"/>
            </a:br>
            <a:r>
              <a:rPr lang="en-US" sz="2000" dirty="0"/>
              <a:t>- </a:t>
            </a:r>
            <a:r>
              <a:rPr lang="en-US" sz="2000" dirty="0">
                <a:solidFill>
                  <a:srgbClr val="FF0000"/>
                </a:solidFill>
              </a:rPr>
              <a:t>mutagens</a:t>
            </a:r>
            <a:r>
              <a:rPr lang="en-US" sz="2000" dirty="0"/>
              <a:t> include radiation, chemicals, viruses and spontaneous replication 	errors</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400" dirty="0"/>
              <a:t>How do we know whether a chemical is mutagenic?</a:t>
            </a:r>
            <a:br>
              <a:rPr lang="en-US" sz="2400" dirty="0"/>
            </a:br>
            <a:br>
              <a:rPr lang="en-US" sz="2400" dirty="0"/>
            </a:br>
            <a:r>
              <a:rPr lang="en-US" sz="2000" dirty="0"/>
              <a:t>- it turns out that about 80-85% of mutagens are also suspected to be 	carcinogens</a:t>
            </a:r>
            <a:br>
              <a:rPr lang="en-US" sz="2000" dirty="0"/>
            </a:br>
            <a:br>
              <a:rPr lang="en-US" sz="2000" dirty="0"/>
            </a:br>
            <a:r>
              <a:rPr lang="en-US" sz="2000" dirty="0"/>
              <a:t>- would you rather test new chemicals, to see if they are mutagenic, on 	animals (PETA) or microbes (PETM)?  </a:t>
            </a:r>
            <a:r>
              <a:rPr lang="en-US" sz="2000" dirty="0">
                <a:sym typeface="Wingdings" pitchFamily="2" charset="2"/>
              </a:rPr>
              <a:t></a:t>
            </a:r>
            <a:br>
              <a:rPr lang="en-US" sz="2000" dirty="0">
                <a:sym typeface="Wingdings" pitchFamily="2" charset="2"/>
              </a:rPr>
            </a:br>
            <a:r>
              <a:rPr lang="en-US" sz="2000" dirty="0">
                <a:sym typeface="Wingdings" pitchFamily="2" charset="2"/>
              </a:rPr>
              <a:t>	- THE </a:t>
            </a:r>
            <a:r>
              <a:rPr lang="en-US" sz="2000" dirty="0">
                <a:solidFill>
                  <a:srgbClr val="FF0000"/>
                </a:solidFill>
                <a:sym typeface="Wingdings" pitchFamily="2" charset="2"/>
              </a:rPr>
              <a:t>AMES TEST </a:t>
            </a:r>
            <a:r>
              <a:rPr lang="en-US" sz="2000" dirty="0">
                <a:sym typeface="Wingdings" pitchFamily="2" charset="2"/>
              </a:rPr>
              <a:t>( a screening test to see if a chemical causes 			mutations) uses </a:t>
            </a:r>
            <a:r>
              <a:rPr lang="en-US" sz="2000" i="1" dirty="0">
                <a:sym typeface="Wingdings" pitchFamily="2" charset="2"/>
              </a:rPr>
              <a:t>Salmonella </a:t>
            </a:r>
            <a:r>
              <a:rPr lang="en-US" sz="2000" i="1" dirty="0" err="1">
                <a:sym typeface="Wingdings" pitchFamily="2" charset="2"/>
              </a:rPr>
              <a:t>typhimurium</a:t>
            </a:r>
            <a:r>
              <a:rPr lang="en-US" sz="2000" i="1" dirty="0">
                <a:sym typeface="Wingdings" pitchFamily="2" charset="2"/>
              </a:rPr>
              <a:t> </a:t>
            </a:r>
            <a:r>
              <a:rPr lang="en-US" sz="2000" dirty="0">
                <a:sym typeface="Wingdings" pitchFamily="2" charset="2"/>
              </a:rPr>
              <a:t>histidine negative 		auxotrophs and rat liver enzymes to see if a newly invented 		chemical is mutagenic.</a:t>
            </a:r>
            <a:br>
              <a:rPr lang="en-US" sz="2000" dirty="0">
                <a:sym typeface="Wingdings" pitchFamily="2" charset="2"/>
              </a:rPr>
            </a:br>
            <a:br>
              <a:rPr lang="en-US" sz="2000" dirty="0">
                <a:sym typeface="Wingdings" pitchFamily="2" charset="2"/>
              </a:rPr>
            </a:br>
            <a:r>
              <a:rPr lang="en-US" sz="2000" dirty="0">
                <a:sym typeface="Wingdings" pitchFamily="2" charset="2"/>
              </a:rPr>
              <a:t>- a positive Ames test indicates that a chemical is mutagenic and would not 	likely be used in humans, chemicals testing </a:t>
            </a:r>
            <a:r>
              <a:rPr lang="en-US" sz="2000">
                <a:sym typeface="Wingdings" pitchFamily="2" charset="2"/>
              </a:rPr>
              <a:t>negatively (not 	mutagenic) can </a:t>
            </a:r>
            <a:r>
              <a:rPr lang="en-US" sz="2000" dirty="0">
                <a:sym typeface="Wingdings" pitchFamily="2" charset="2"/>
              </a:rPr>
              <a:t>go on </a:t>
            </a:r>
            <a:r>
              <a:rPr lang="en-US" sz="2000">
                <a:sym typeface="Wingdings" pitchFamily="2" charset="2"/>
              </a:rPr>
              <a:t>for further </a:t>
            </a:r>
            <a:r>
              <a:rPr lang="en-US" sz="2000" dirty="0">
                <a:sym typeface="Wingdings" pitchFamily="2" charset="2"/>
              </a:rPr>
              <a:t>animal testing.</a:t>
            </a:r>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normAutofit fontScale="90000"/>
          </a:bodyPr>
          <a:lstStyle/>
          <a:p>
            <a:r>
              <a:rPr lang="en-US" sz="2000" dirty="0"/>
              <a:t>In the Ames test, if bacteria grow on the histidine lacking agar, this means they must have mutated back to now begin producing their own histidine.  This test is a test to see if a chemical is able to cause mutations, using bacteria instead of animals.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905000"/>
            <a:ext cx="5562599" cy="3605555"/>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a:t>Types of Mutations</a:t>
            </a:r>
            <a:br>
              <a:rPr lang="en-US" sz="2400" dirty="0"/>
            </a:br>
            <a:br>
              <a:rPr lang="en-US" sz="2400" dirty="0"/>
            </a:br>
            <a:r>
              <a:rPr lang="en-US" sz="2400" dirty="0"/>
              <a:t>A) Point Mutations = the substitution of one nucleotide for 	another</a:t>
            </a:r>
            <a:br>
              <a:rPr lang="en-US" sz="2400" dirty="0"/>
            </a:br>
            <a:r>
              <a:rPr lang="en-US" sz="2400" dirty="0"/>
              <a:t>	</a:t>
            </a:r>
            <a:br>
              <a:rPr lang="en-US" sz="2400" dirty="0"/>
            </a:br>
            <a:r>
              <a:rPr lang="en-US" sz="2400" dirty="0"/>
              <a:t>         There are 3 types based on the outcome of the mutation.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06562"/>
          </a:xfrm>
        </p:spPr>
        <p:txBody>
          <a:bodyPr>
            <a:normAutofit/>
          </a:bodyPr>
          <a:lstStyle/>
          <a:p>
            <a:r>
              <a:rPr lang="en-US" sz="2400" dirty="0"/>
              <a:t>The nucleoid region of a bacterial cells stains differently than the rest of the cytoplasm.  The darker staining cytoplasm contains ribosomes; the lighter staining nucleoid region is the location of the bacterial chromosome.</a:t>
            </a:r>
          </a:p>
        </p:txBody>
      </p:sp>
      <p:sp>
        <p:nvSpPr>
          <p:cNvPr id="5" name="Text Placeholder 4"/>
          <p:cNvSpPr>
            <a:spLocks noGrp="1"/>
          </p:cNvSpPr>
          <p:nvPr>
            <p:ph type="body" idx="1"/>
          </p:nvPr>
        </p:nvSpPr>
        <p:spPr/>
        <p:txBody>
          <a:bodyPr/>
          <a:lstStyle/>
          <a:p>
            <a:endParaRPr lang="en-US"/>
          </a:p>
        </p:txBody>
      </p:sp>
      <p:pic>
        <p:nvPicPr>
          <p:cNvPr id="9" name="Content Placeholder 8" descr="494px-Average_prokaryote_cell-_en_svg.png"/>
          <p:cNvPicPr>
            <a:picLocks noGrp="1" noChangeAspect="1"/>
          </p:cNvPicPr>
          <p:nvPr>
            <p:ph sz="half" idx="2"/>
          </p:nvPr>
        </p:nvPicPr>
        <p:blipFill>
          <a:blip r:embed="rId2" cstate="print"/>
          <a:stretch>
            <a:fillRect/>
          </a:stretch>
        </p:blipFill>
        <p:spPr>
          <a:xfrm>
            <a:off x="457200" y="2506637"/>
            <a:ext cx="4040188" cy="3287764"/>
          </a:xfrm>
        </p:spPr>
      </p:pic>
      <p:sp>
        <p:nvSpPr>
          <p:cNvPr id="7" name="Text Placeholder 6"/>
          <p:cNvSpPr>
            <a:spLocks noGrp="1"/>
          </p:cNvSpPr>
          <p:nvPr>
            <p:ph type="body" sz="quarter" idx="3"/>
          </p:nvPr>
        </p:nvSpPr>
        <p:spPr/>
        <p:txBody>
          <a:bodyPr/>
          <a:lstStyle/>
          <a:p>
            <a:endParaRPr lang="en-US"/>
          </a:p>
        </p:txBody>
      </p:sp>
      <p:pic>
        <p:nvPicPr>
          <p:cNvPr id="10" name="Content Placeholder 9" descr="Chromosome.jpg"/>
          <p:cNvPicPr>
            <a:picLocks noGrp="1" noChangeAspect="1"/>
          </p:cNvPicPr>
          <p:nvPr>
            <p:ph sz="quarter" idx="4"/>
          </p:nvPr>
        </p:nvPicPr>
        <p:blipFill>
          <a:blip r:embed="rId3" cstate="print"/>
          <a:stretch>
            <a:fillRect/>
          </a:stretch>
        </p:blipFill>
        <p:spPr>
          <a:xfrm>
            <a:off x="4926012" y="2806596"/>
            <a:ext cx="3479800" cy="2687845"/>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fontScale="90000"/>
          </a:bodyPr>
          <a:lstStyle/>
          <a:p>
            <a:pPr algn="l"/>
            <a:r>
              <a:rPr lang="en-US" sz="2400" dirty="0"/>
              <a:t>1. </a:t>
            </a:r>
            <a:r>
              <a:rPr lang="en-US" sz="2400" dirty="0">
                <a:solidFill>
                  <a:srgbClr val="00B050"/>
                </a:solidFill>
              </a:rPr>
              <a:t>Neutral (silent)</a:t>
            </a:r>
            <a:br>
              <a:rPr lang="en-US" sz="2400" dirty="0"/>
            </a:br>
            <a:r>
              <a:rPr lang="en-US" sz="2400" dirty="0"/>
              <a:t>	- here the substitution of one nucleotide for another 			doesn’t result in any change in the coded amino 		acid</a:t>
            </a:r>
            <a:br>
              <a:rPr lang="en-US" sz="2400" dirty="0"/>
            </a:br>
            <a:br>
              <a:rPr lang="en-US" sz="2400" dirty="0"/>
            </a:br>
            <a:r>
              <a:rPr lang="en-US" sz="2400" dirty="0"/>
              <a:t>2. </a:t>
            </a:r>
            <a:r>
              <a:rPr lang="en-US" sz="2400" dirty="0">
                <a:solidFill>
                  <a:srgbClr val="7030A0"/>
                </a:solidFill>
              </a:rPr>
              <a:t>Missense</a:t>
            </a:r>
            <a:br>
              <a:rPr lang="en-US" sz="2400" dirty="0"/>
            </a:br>
            <a:r>
              <a:rPr lang="en-US" sz="2400" dirty="0"/>
              <a:t>	- sickle cell anemia is due to a missence mutation, where 		the substitution of one nucleotide for another 			results in an erroneous amino acid being put into 		a protein, changing the shape and function of that 		protein</a:t>
            </a:r>
            <a:br>
              <a:rPr lang="en-US" sz="2400" dirty="0"/>
            </a:br>
            <a:br>
              <a:rPr lang="en-US" sz="2400" dirty="0"/>
            </a:br>
            <a:r>
              <a:rPr lang="en-US" sz="2400" dirty="0"/>
              <a:t>3. </a:t>
            </a:r>
            <a:r>
              <a:rPr lang="en-US" sz="2400" dirty="0">
                <a:solidFill>
                  <a:srgbClr val="FF0000"/>
                </a:solidFill>
              </a:rPr>
              <a:t>Nonsense</a:t>
            </a:r>
            <a:br>
              <a:rPr lang="en-US" sz="2400" dirty="0"/>
            </a:br>
            <a:r>
              <a:rPr lang="en-US" sz="2400" dirty="0"/>
              <a:t>	- results in the production of a </a:t>
            </a:r>
            <a:r>
              <a:rPr lang="en-US" sz="2400" u="sng" dirty="0">
                <a:solidFill>
                  <a:srgbClr val="FF0000"/>
                </a:solidFill>
              </a:rPr>
              <a:t>STOP</a:t>
            </a:r>
            <a:r>
              <a:rPr lang="en-US" sz="2400" dirty="0"/>
              <a:t> codon, which terminates 		the addition of the rest of the amino acids needed to 		make a functional protein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239962"/>
          </a:xfrm>
        </p:spPr>
        <p:txBody>
          <a:bodyPr>
            <a:normAutofit fontScale="90000"/>
          </a:bodyPr>
          <a:lstStyle/>
          <a:p>
            <a:r>
              <a:rPr lang="en-US" sz="2000" dirty="0"/>
              <a:t>Here we see the three possible types of point mutations.  The first one, where a G replaces an A in the 5</a:t>
            </a:r>
            <a:r>
              <a:rPr lang="en-US" sz="2000" baseline="30000" dirty="0"/>
              <a:t>th</a:t>
            </a:r>
            <a:r>
              <a:rPr lang="en-US" sz="2000" dirty="0"/>
              <a:t> codon is a silent (neutral) point mutation; the second mutation is a missence point mutation, where the U in the 4</a:t>
            </a:r>
            <a:r>
              <a:rPr lang="en-US" sz="2000" baseline="30000" dirty="0"/>
              <a:t>th</a:t>
            </a:r>
            <a:r>
              <a:rPr lang="en-US" sz="2000" dirty="0"/>
              <a:t> codon is replaced by a C, this results in the wrong amino acid being coded for in the protein.  The third point mutation is a nonsense mutation, since a STOP codon results when the U in the 2</a:t>
            </a:r>
            <a:r>
              <a:rPr lang="en-US" sz="2000" baseline="30000" dirty="0"/>
              <a:t>nd</a:t>
            </a:r>
            <a:r>
              <a:rPr lang="en-US" sz="2000" dirty="0"/>
              <a:t> codon is replaced by an A, terminating the proteins synthesis.</a:t>
            </a:r>
            <a:br>
              <a:rPr lang="en-US" sz="2000" dirty="0"/>
            </a:br>
            <a:endParaRPr lang="en-US" sz="2000" dirty="0"/>
          </a:p>
        </p:txBody>
      </p:sp>
      <p:pic>
        <p:nvPicPr>
          <p:cNvPr id="5" name="Content Placeholder 4" descr="PointMutations.gif"/>
          <p:cNvPicPr>
            <a:picLocks noGrp="1" noChangeAspect="1"/>
          </p:cNvPicPr>
          <p:nvPr>
            <p:ph idx="1"/>
          </p:nvPr>
        </p:nvPicPr>
        <p:blipFill>
          <a:blip r:embed="rId2" cstate="print"/>
          <a:stretch>
            <a:fillRect/>
          </a:stretch>
        </p:blipFill>
        <p:spPr>
          <a:xfrm>
            <a:off x="1600200" y="2133600"/>
            <a:ext cx="6034617" cy="43735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a:t>B) Frame Shift Mutations</a:t>
            </a:r>
            <a:br>
              <a:rPr lang="en-US" sz="2400" dirty="0"/>
            </a:br>
            <a:br>
              <a:rPr lang="en-US" sz="2400" dirty="0"/>
            </a:br>
            <a:r>
              <a:rPr lang="en-US" sz="2400" dirty="0"/>
              <a:t>	= results when a nucleotide is added or deleted in a gene 		and results in all of the codons after the mutation 		being wrong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a:t>In a frame shift mutation, a nucleotide is added or deleted and this results in every codon after the mutation being incorrect.  This results in most all of the amino acids coded for in the protein being wrong as well and the protein doesn't not have the proper shape to perform its intended function.</a:t>
            </a:r>
          </a:p>
        </p:txBody>
      </p:sp>
      <p:pic>
        <p:nvPicPr>
          <p:cNvPr id="5" name="Content Placeholder 4" descr="mutations.gif"/>
          <p:cNvPicPr>
            <a:picLocks noGrp="1" noChangeAspect="1"/>
          </p:cNvPicPr>
          <p:nvPr>
            <p:ph idx="1"/>
          </p:nvPr>
        </p:nvPicPr>
        <p:blipFill>
          <a:blip r:embed="rId2" cstate="print"/>
          <a:stretch>
            <a:fillRect/>
          </a:stretch>
        </p:blipFill>
        <p:spPr>
          <a:xfrm>
            <a:off x="2097454" y="1600200"/>
            <a:ext cx="4949091" cy="45259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dirty="0"/>
              <a:t>Watch the following video on influenza and see how genetic mutations </a:t>
            </a:r>
            <a:r>
              <a:rPr lang="en-US"/>
              <a:t>in viruses </a:t>
            </a:r>
            <a:r>
              <a:rPr lang="en-US" dirty="0"/>
              <a:t>can affect human life.</a:t>
            </a:r>
            <a:br>
              <a:rPr lang="en-US" dirty="0"/>
            </a:br>
            <a:br>
              <a:rPr lang="en-US" dirty="0"/>
            </a:br>
            <a:r>
              <a:rPr lang="en-US" sz="2000" dirty="0">
                <a:hlinkClick r:id="rId2"/>
              </a:rPr>
              <a:t>http://www.pbs.org/wgbh/nova/body/1918-flu.html</a:t>
            </a:r>
            <a:br>
              <a:rPr lang="en-US" sz="2000" dirty="0"/>
            </a:br>
            <a:endParaRPr lang="en-US" sz="2000" dirty="0"/>
          </a:p>
        </p:txBody>
      </p:sp>
    </p:spTree>
    <p:extLst>
      <p:ext uri="{BB962C8B-B14F-4D97-AF65-F5344CB8AC3E}">
        <p14:creationId xmlns:p14="http://schemas.microsoft.com/office/powerpoint/2010/main" val="624960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pPr algn="l"/>
            <a:r>
              <a:rPr lang="en-US" sz="2400" dirty="0"/>
              <a:t>GENETIC ENGINEERING</a:t>
            </a:r>
            <a:br>
              <a:rPr lang="en-US" sz="2400" dirty="0"/>
            </a:br>
            <a:br>
              <a:rPr lang="en-US" sz="2400" dirty="0"/>
            </a:br>
            <a:r>
              <a:rPr lang="en-US" sz="2000" dirty="0"/>
              <a:t>	- How do we put human genes into bacteria so that bacteria can 		produce human proteins (such as insulin protein)?</a:t>
            </a:r>
            <a:br>
              <a:rPr lang="en-US" sz="2000" dirty="0"/>
            </a:br>
            <a:br>
              <a:rPr lang="en-US" sz="2000" dirty="0"/>
            </a:br>
            <a:r>
              <a:rPr lang="en-US" sz="2000" dirty="0"/>
              <a:t>	- Remember, human genes have introns which must be removed 		before the human genes can be transcribed by the 			bacteria!!  Also, recall that bacteria have no way of 			removing these intron regions from human DNA.  So how 		was this problem solved?</a:t>
            </a: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fontScale="90000"/>
          </a:bodyPr>
          <a:lstStyle/>
          <a:p>
            <a:pPr algn="l"/>
            <a:r>
              <a:rPr lang="en-US" sz="2000" dirty="0"/>
              <a:t>STEP 1: </a:t>
            </a:r>
            <a:r>
              <a:rPr lang="en-US" sz="2000" b="1" dirty="0">
                <a:solidFill>
                  <a:srgbClr val="7030A0"/>
                </a:solidFill>
              </a:rPr>
              <a:t>The production of cDNA</a:t>
            </a:r>
            <a:br>
              <a:rPr lang="en-US" sz="2000" dirty="0"/>
            </a:br>
            <a:br>
              <a:rPr lang="en-US" sz="2000" dirty="0"/>
            </a:br>
            <a:r>
              <a:rPr lang="en-US" sz="2000" dirty="0"/>
              <a:t>	- a gene made from exons and introns is transcribed to mRNA by </a:t>
            </a:r>
            <a:r>
              <a:rPr lang="en-US" sz="2000" u="sng" dirty="0">
                <a:solidFill>
                  <a:srgbClr val="FF0000"/>
                </a:solidFill>
              </a:rPr>
              <a:t>RNA </a:t>
            </a:r>
            <a:r>
              <a:rPr lang="en-US" sz="2000" dirty="0">
                <a:solidFill>
                  <a:srgbClr val="FF0000"/>
                </a:solidFill>
              </a:rPr>
              <a:t>		</a:t>
            </a:r>
            <a:r>
              <a:rPr lang="en-US" sz="2000" u="sng" dirty="0">
                <a:solidFill>
                  <a:srgbClr val="FF0000"/>
                </a:solidFill>
              </a:rPr>
              <a:t>polymerase </a:t>
            </a:r>
            <a:r>
              <a:rPr lang="en-US" sz="2000" b="1" dirty="0"/>
              <a:t>within human cells</a:t>
            </a:r>
            <a:br>
              <a:rPr lang="en-US" sz="2000" dirty="0"/>
            </a:br>
            <a:r>
              <a:rPr lang="en-US" sz="2000" dirty="0"/>
              <a:t>	- </a:t>
            </a:r>
            <a:r>
              <a:rPr lang="en-US" sz="2000" u="sng" dirty="0">
                <a:solidFill>
                  <a:srgbClr val="FF0000"/>
                </a:solidFill>
              </a:rPr>
              <a:t>RNA splicing enzymes </a:t>
            </a:r>
            <a:r>
              <a:rPr lang="en-US" sz="2000" dirty="0"/>
              <a:t>in the nucleus remove the introns and splice 			together the exon-derived mRNA </a:t>
            </a:r>
            <a:r>
              <a:rPr lang="en-US" sz="2000" b="1" dirty="0"/>
              <a:t>within human cells</a:t>
            </a:r>
            <a:br>
              <a:rPr lang="en-US" sz="2000" b="1" dirty="0"/>
            </a:br>
            <a:br>
              <a:rPr lang="en-US" sz="2000" dirty="0"/>
            </a:br>
            <a:r>
              <a:rPr lang="en-US" sz="2000" dirty="0"/>
              <a:t>	</a:t>
            </a:r>
            <a:r>
              <a:rPr lang="en-US" sz="2400" dirty="0"/>
              <a:t>- </a:t>
            </a:r>
            <a:r>
              <a:rPr lang="en-US" sz="2400" dirty="0">
                <a:solidFill>
                  <a:srgbClr val="FF0000"/>
                </a:solidFill>
              </a:rPr>
              <a:t>the mRNA containing only exons </a:t>
            </a:r>
            <a:r>
              <a:rPr lang="en-US" sz="2400" b="1" i="1" dirty="0">
                <a:solidFill>
                  <a:srgbClr val="FF0000"/>
                </a:solidFill>
              </a:rPr>
              <a:t>is isolated from human </a:t>
            </a:r>
            <a:r>
              <a:rPr lang="en-US" sz="2400" i="1" dirty="0">
                <a:solidFill>
                  <a:srgbClr val="FF0000"/>
                </a:solidFill>
              </a:rPr>
              <a:t>		</a:t>
            </a:r>
            <a:r>
              <a:rPr lang="en-US" sz="2400" b="1" i="1" dirty="0">
                <a:solidFill>
                  <a:srgbClr val="FF0000"/>
                </a:solidFill>
              </a:rPr>
              <a:t>cells</a:t>
            </a:r>
            <a:r>
              <a:rPr lang="en-US" sz="2400" dirty="0">
                <a:solidFill>
                  <a:srgbClr val="FF0000"/>
                </a:solidFill>
              </a:rPr>
              <a:t> and </a:t>
            </a:r>
            <a:r>
              <a:rPr lang="en-US" sz="2400" u="sng" dirty="0">
                <a:solidFill>
                  <a:srgbClr val="FF0000"/>
                </a:solidFill>
              </a:rPr>
              <a:t>reverse transcriptase </a:t>
            </a:r>
            <a:r>
              <a:rPr lang="en-US" sz="2400" dirty="0">
                <a:solidFill>
                  <a:srgbClr val="FF0000"/>
                </a:solidFill>
              </a:rPr>
              <a:t>is added</a:t>
            </a:r>
            <a:br>
              <a:rPr lang="en-US" sz="2400" dirty="0"/>
            </a:br>
            <a:r>
              <a:rPr lang="en-US" sz="2400" dirty="0"/>
              <a:t>	- the first strand of DNA is produced and the mRNA is 			digested by reverse transcriptase</a:t>
            </a:r>
            <a:br>
              <a:rPr lang="en-US" sz="2400" dirty="0"/>
            </a:br>
            <a:r>
              <a:rPr lang="en-US" sz="2400" dirty="0"/>
              <a:t>	- </a:t>
            </a:r>
            <a:r>
              <a:rPr lang="en-US" sz="2400" u="sng" dirty="0">
                <a:solidFill>
                  <a:srgbClr val="FF0000"/>
                </a:solidFill>
              </a:rPr>
              <a:t>DNA polymerase </a:t>
            </a:r>
            <a:r>
              <a:rPr lang="en-US" sz="2400" dirty="0">
                <a:solidFill>
                  <a:srgbClr val="FF0000"/>
                </a:solidFill>
              </a:rPr>
              <a:t>is added to synthesize a second DNA 			strand from the first strand just produced</a:t>
            </a:r>
            <a:br>
              <a:rPr lang="en-US" sz="2400" dirty="0"/>
            </a:br>
            <a:r>
              <a:rPr lang="en-US" sz="2400" dirty="0"/>
              <a:t>	- the result is the </a:t>
            </a:r>
            <a:r>
              <a:rPr lang="en-US" sz="2400" dirty="0">
                <a:solidFill>
                  <a:srgbClr val="7030A0"/>
                </a:solidFill>
              </a:rPr>
              <a:t>production of complimentary DNA 			(cDNA) </a:t>
            </a:r>
            <a:r>
              <a:rPr lang="en-US" sz="2400" dirty="0"/>
              <a:t>which is an artificial gene we create that 			has no introns</a:t>
            </a:r>
            <a:br>
              <a:rPr lang="en-US" sz="2400" dirty="0"/>
            </a:b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c8_20x6_cDNA.jpg"/>
          <p:cNvPicPr>
            <a:picLocks noGrp="1" noChangeAspect="1"/>
          </p:cNvPicPr>
          <p:nvPr>
            <p:ph idx="1"/>
          </p:nvPr>
        </p:nvPicPr>
        <p:blipFill>
          <a:blip r:embed="rId2"/>
          <a:stretch>
            <a:fillRect/>
          </a:stretch>
        </p:blipFill>
        <p:spPr>
          <a:xfrm>
            <a:off x="457200" y="228600"/>
            <a:ext cx="8153400" cy="64770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000" dirty="0"/>
              <a:t>STEP 2: ISOLATION of R PLASMIDS</a:t>
            </a:r>
            <a:br>
              <a:rPr lang="en-US" sz="2000" dirty="0"/>
            </a:br>
            <a:br>
              <a:rPr lang="en-US" sz="2000" dirty="0"/>
            </a:br>
            <a:r>
              <a:rPr lang="en-US" sz="2000" dirty="0"/>
              <a:t>	- density gradient centrifugation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fontScale="90000"/>
          </a:bodyPr>
          <a:lstStyle/>
          <a:p>
            <a:r>
              <a:rPr lang="en-US" sz="2400" dirty="0"/>
              <a:t>By spinning ruptured cells at high speeds in a centrifuge, different cell parts accumulate in different levels (gradients) according to their density (mass).  We can do this with bacterial cells to isolate their plasmids.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81200"/>
            <a:ext cx="7010400" cy="4191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a:t>Eukaryotic Chromosomes</a:t>
            </a:r>
            <a:br>
              <a:rPr lang="en-US" sz="2400" dirty="0"/>
            </a:br>
            <a:br>
              <a:rPr lang="en-US" sz="2400" dirty="0"/>
            </a:br>
            <a:r>
              <a:rPr lang="en-US" sz="2000" dirty="0"/>
              <a:t>- exist, usually in pairs (they have a diploid number of chromosomes as well as 	a haploid number of chromosomes)</a:t>
            </a:r>
            <a:br>
              <a:rPr lang="en-US" sz="2000" dirty="0"/>
            </a:br>
            <a:r>
              <a:rPr lang="en-US" sz="2000" dirty="0"/>
              <a:t>- are linear molecules of DNA</a:t>
            </a:r>
            <a:br>
              <a:rPr lang="en-US" sz="2000" dirty="0"/>
            </a:br>
            <a:r>
              <a:rPr lang="en-US" sz="2000" dirty="0"/>
              <a:t>- exist within the nucleus that has a nuclear membrane, with pores, 	surrounding the DNA</a:t>
            </a:r>
            <a:br>
              <a:rPr lang="en-US" sz="2000" dirty="0"/>
            </a:br>
            <a:r>
              <a:rPr lang="en-US" sz="2000" dirty="0"/>
              <a:t>- are associated with histone proteins</a:t>
            </a:r>
            <a:br>
              <a:rPr lang="en-US" sz="2000" dirty="0"/>
            </a:br>
            <a:r>
              <a:rPr lang="en-US" sz="2000" dirty="0"/>
              <a:t>- extrachromosomal DNA can be found in:</a:t>
            </a:r>
            <a:br>
              <a:rPr lang="en-US" sz="2000" dirty="0"/>
            </a:br>
            <a:r>
              <a:rPr lang="en-US" sz="2000" dirty="0"/>
              <a:t>	</a:t>
            </a:r>
            <a:r>
              <a:rPr lang="en-US" sz="2000" dirty="0">
                <a:solidFill>
                  <a:srgbClr val="FF0000"/>
                </a:solidFill>
              </a:rPr>
              <a:t>mitochondria and chloroplasts</a:t>
            </a:r>
            <a:br>
              <a:rPr lang="en-US" sz="2400" dirty="0"/>
            </a:br>
            <a:br>
              <a:rPr lang="en-US" sz="2400" dirty="0"/>
            </a:b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000" dirty="0"/>
              <a:t>STEP 3: Joining cDNA and R Plasmids</a:t>
            </a:r>
            <a:br>
              <a:rPr lang="en-US" sz="2000" dirty="0"/>
            </a:br>
            <a:br>
              <a:rPr lang="en-US" sz="2000" dirty="0"/>
            </a:br>
            <a:r>
              <a:rPr lang="en-US" sz="2000" dirty="0"/>
              <a:t>	- by exposing both the cDNA and the R plasmids to </a:t>
            </a:r>
            <a:r>
              <a:rPr lang="en-US" sz="2000" dirty="0">
                <a:solidFill>
                  <a:srgbClr val="FF0000"/>
                </a:solidFill>
              </a:rPr>
              <a:t>restriction 			endonucleases</a:t>
            </a:r>
            <a:r>
              <a:rPr lang="en-US" sz="2000" dirty="0"/>
              <a:t>, which create “sticky ends”, the cDNA and R 		plasmids can be fused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rgbClr val="FF0000"/>
                </a:solidFill>
              </a:rPr>
              <a:t>Restriction endonuclease </a:t>
            </a:r>
            <a:r>
              <a:rPr lang="en-US" sz="2400" dirty="0"/>
              <a:t>enzymes cut DNA at genetic palindromes producing “sticky ended” DNA.</a:t>
            </a:r>
          </a:p>
        </p:txBody>
      </p:sp>
      <p:pic>
        <p:nvPicPr>
          <p:cNvPr id="5" name="Content Placeholder 4" descr="restriction%20enzymes.jpg"/>
          <p:cNvPicPr>
            <a:picLocks noGrp="1" noChangeAspect="1"/>
          </p:cNvPicPr>
          <p:nvPr>
            <p:ph idx="1"/>
          </p:nvPr>
        </p:nvPicPr>
        <p:blipFill>
          <a:blip r:embed="rId2" cstate="print"/>
          <a:stretch>
            <a:fillRect/>
          </a:stretch>
        </p:blipFill>
        <p:spPr>
          <a:xfrm>
            <a:off x="990600" y="1447800"/>
            <a:ext cx="7315200" cy="4876799"/>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The DNA from a eukaryotic gene can be inserted into a bacterial plasmid, when both are treated with the same restriction enzyme producing the same sticky ended DNA.</a:t>
            </a:r>
          </a:p>
        </p:txBody>
      </p:sp>
      <p:pic>
        <p:nvPicPr>
          <p:cNvPr id="4" name="Content Placeholder 3" descr="inserting2.gif"/>
          <p:cNvPicPr>
            <a:picLocks noGrp="1" noChangeAspect="1"/>
          </p:cNvPicPr>
          <p:nvPr>
            <p:ph idx="1"/>
          </p:nvPr>
        </p:nvPicPr>
        <p:blipFill>
          <a:blip r:embed="rId2" cstate="print"/>
          <a:stretch>
            <a:fillRect/>
          </a:stretch>
        </p:blipFill>
        <p:spPr>
          <a:xfrm>
            <a:off x="2057400" y="1600200"/>
            <a:ext cx="5257799" cy="48768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r>
              <a:rPr lang="en-US" sz="2400" dirty="0"/>
              <a:t>The technique seen on the previous slide is how:</a:t>
            </a:r>
            <a:br>
              <a:rPr lang="en-US" sz="2400" dirty="0"/>
            </a:br>
            <a:br>
              <a:rPr lang="en-US" sz="2400" dirty="0"/>
            </a:br>
            <a:r>
              <a:rPr lang="en-US" sz="2400" dirty="0"/>
              <a:t>1.  The human insulin gene is put into a plasmid.  This plasmid then can be inserted into live bacteria which will make the human protein insulin (Humulin®) for us.</a:t>
            </a:r>
            <a:br>
              <a:rPr lang="en-US" sz="2400" dirty="0"/>
            </a:br>
            <a:br>
              <a:rPr lang="en-US" sz="2400" dirty="0"/>
            </a:br>
            <a:r>
              <a:rPr lang="en-US" sz="2400" dirty="0"/>
              <a:t>2.  The green fluorescent protein (GFP) gene from the jellyfish </a:t>
            </a:r>
            <a:r>
              <a:rPr lang="en-US" sz="2400" i="1" dirty="0" err="1"/>
              <a:t>Aequorea</a:t>
            </a:r>
            <a:r>
              <a:rPr lang="en-US" sz="2400" i="1" dirty="0"/>
              <a:t> </a:t>
            </a:r>
            <a:r>
              <a:rPr lang="en-US" sz="2400" i="1" dirty="0" err="1"/>
              <a:t>victoria</a:t>
            </a:r>
            <a:r>
              <a:rPr lang="en-US" sz="2400" i="1" dirty="0"/>
              <a:t> </a:t>
            </a:r>
            <a:r>
              <a:rPr lang="en-US" sz="2400" dirty="0"/>
              <a:t>is put into an R plasmid resistant to </a:t>
            </a:r>
            <a:r>
              <a:rPr lang="en-US" sz="2400" dirty="0" err="1"/>
              <a:t>ampicillin</a:t>
            </a:r>
            <a:r>
              <a:rPr lang="en-US" sz="2400" dirty="0"/>
              <a:t>.  This genetically modified plasmid is then put into </a:t>
            </a:r>
            <a:r>
              <a:rPr lang="en-US" sz="2400" i="1" dirty="0" err="1"/>
              <a:t>E.coli</a:t>
            </a:r>
            <a:r>
              <a:rPr lang="en-US" sz="2400" dirty="0"/>
              <a:t>, in our lab, to produce </a:t>
            </a:r>
            <a:r>
              <a:rPr lang="en-US" sz="2400" dirty="0" err="1"/>
              <a:t>ampicillin</a:t>
            </a:r>
            <a:r>
              <a:rPr lang="en-US" sz="2400" dirty="0"/>
              <a:t> resistant, green glowing (under U.V. light) </a:t>
            </a:r>
            <a:r>
              <a:rPr lang="en-US" sz="2400" i="1" dirty="0" err="1"/>
              <a:t>E.coli</a:t>
            </a:r>
            <a:r>
              <a:rPr lang="en-US" sz="2400" dirty="0"/>
              <a:t>.</a:t>
            </a:r>
            <a:br>
              <a:rPr lang="en-US" sz="2400" dirty="0"/>
            </a:br>
            <a:br>
              <a:rPr lang="en-US" sz="2400" dirty="0"/>
            </a:br>
            <a:r>
              <a:rPr lang="en-US" sz="2400" dirty="0"/>
              <a:t>3. Any gene can be put into a bacterial cell and the bacterial will make the protein coded for by that gene.</a:t>
            </a:r>
            <a:br>
              <a:rPr lang="en-US" sz="2400" dirty="0"/>
            </a:b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pPr algn="l"/>
            <a:r>
              <a:rPr lang="en-US" sz="2000" dirty="0"/>
              <a:t>STEP 4: Getting the cDNA/R plasmids into live bacterial cells</a:t>
            </a:r>
            <a:br>
              <a:rPr lang="en-US" sz="2000" dirty="0"/>
            </a:br>
            <a:br>
              <a:rPr lang="en-US" sz="2000" dirty="0"/>
            </a:br>
            <a:r>
              <a:rPr lang="en-US" sz="2000" dirty="0"/>
              <a:t>	- we do this by </a:t>
            </a:r>
            <a:r>
              <a:rPr lang="en-US" sz="2000" dirty="0">
                <a:solidFill>
                  <a:srgbClr val="FF0000"/>
                </a:solidFill>
              </a:rPr>
              <a:t>TRANSFORMATION</a:t>
            </a:r>
            <a:endParaRPr lang="en-US"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000" dirty="0"/>
              <a:t>STEP 5: Positive selection to ID transformed bacteria</a:t>
            </a:r>
            <a:br>
              <a:rPr lang="en-US" sz="2000" dirty="0"/>
            </a:br>
            <a:br>
              <a:rPr lang="en-US" sz="2000" dirty="0"/>
            </a:br>
            <a:r>
              <a:rPr lang="en-US" sz="2000" dirty="0"/>
              <a:t>	- by plating the bacteria from step 4 on media containing the 			antibiotic the R plasmid is resistant to, only transformed 		cells will grow on 	this antibiotic containing media, because 		they contain the antibiotic resistance gene on the R 			plasmid.</a:t>
            </a:r>
            <a:br>
              <a:rPr lang="en-US" sz="2000" dirty="0"/>
            </a:br>
            <a:br>
              <a:rPr lang="en-US" sz="2000" dirty="0"/>
            </a:br>
            <a:r>
              <a:rPr lang="en-US" sz="2000" dirty="0"/>
              <a:t>	- this is identical to what  you performed in our lab.  Only the 			transformed </a:t>
            </a:r>
            <a:r>
              <a:rPr lang="en-US" sz="2000" i="1" dirty="0" err="1"/>
              <a:t>E.coli</a:t>
            </a:r>
            <a:r>
              <a:rPr lang="en-US" sz="2000" i="1" dirty="0"/>
              <a:t> </a:t>
            </a:r>
            <a:r>
              <a:rPr lang="en-US" sz="2000" dirty="0"/>
              <a:t>grew on LB agar plates containing 			</a:t>
            </a:r>
            <a:r>
              <a:rPr lang="en-US" sz="2000" dirty="0" err="1"/>
              <a:t>ampicillin</a:t>
            </a:r>
            <a:r>
              <a:rPr lang="en-US" sz="2000" dirty="0"/>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a:t>STEPS 4 and 5: The plasmid/eukaryotic gene are inserted into live bacteria via transformation.  These bacteria are then plated on agar containing the antibiotic that the plasmid confers resistance to.  Only those bacteria with the plasmid and therefore the human gene genetically engineered into the plasmid will grow.</a:t>
            </a:r>
          </a:p>
        </p:txBody>
      </p:sp>
      <p:pic>
        <p:nvPicPr>
          <p:cNvPr id="5" name="Content Placeholder 4" descr="bx15_01rstriction.jpg"/>
          <p:cNvPicPr>
            <a:picLocks noGrp="1" noChangeAspect="1"/>
          </p:cNvPicPr>
          <p:nvPr>
            <p:ph idx="1"/>
          </p:nvPr>
        </p:nvPicPr>
        <p:blipFill>
          <a:blip r:embed="rId2" cstate="print"/>
          <a:stretch>
            <a:fillRect/>
          </a:stretch>
        </p:blipFill>
        <p:spPr>
          <a:xfrm>
            <a:off x="2057400" y="1447801"/>
            <a:ext cx="5105400" cy="52578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000" dirty="0"/>
              <a:t>STEP 6: CLONE transformed bacteria (binary fission in large industrial 		containers, THEN isolate and purify the human proteins that the 	genetically engineered bacteria have produced for us </a:t>
            </a:r>
            <a:r>
              <a:rPr lang="en-US" sz="2000" dirty="0">
                <a:sym typeface="Wingdings" pitchFamily="2" charset="2"/>
              </a:rPr>
              <a:t></a:t>
            </a:r>
            <a:br>
              <a:rPr lang="en-US" sz="2000" dirty="0">
                <a:sym typeface="Wingdings" pitchFamily="2" charset="2"/>
              </a:rPr>
            </a:br>
            <a:br>
              <a:rPr lang="en-US" sz="2000" dirty="0">
                <a:sym typeface="Wingdings" pitchFamily="2" charset="2"/>
              </a:rPr>
            </a:br>
            <a:r>
              <a:rPr lang="en-US" sz="2000" dirty="0">
                <a:sym typeface="Wingdings" pitchFamily="2" charset="2"/>
              </a:rPr>
              <a:t>	This is how Humulin® is produced; human insulin sold to diabetics 		that doesn’t come from humans but comes instead from 		genetically engineered bacteria   </a:t>
            </a:r>
            <a:br>
              <a:rPr lang="en-US" sz="2000" dirty="0">
                <a:sym typeface="Wingdings" pitchFamily="2" charset="2"/>
              </a:rPr>
            </a:br>
            <a:r>
              <a:rPr lang="en-US" sz="2000" dirty="0">
                <a:sym typeface="Wingdings" pitchFamily="2" charset="2"/>
              </a:rPr>
              <a:t>	Many proteins can be made through genetically </a:t>
            </a:r>
            <a:r>
              <a:rPr lang="en-US" sz="2000">
                <a:sym typeface="Wingdings" pitchFamily="2" charset="2"/>
              </a:rPr>
              <a:t>engineered 	organisms.</a:t>
            </a:r>
            <a:br>
              <a:rPr lang="en-US" sz="2000" dirty="0"/>
            </a:br>
            <a:endParaRPr lang="en-US"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2400" dirty="0">
                <a:solidFill>
                  <a:srgbClr val="002060"/>
                </a:solidFill>
              </a:rPr>
              <a:t>BENEFITS GAINED THROUGH GENETIC RESEARCH</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400" dirty="0"/>
              <a:t>The Human Genome Project</a:t>
            </a:r>
            <a:br>
              <a:rPr lang="en-US" sz="2400" dirty="0"/>
            </a:br>
            <a:br>
              <a:rPr lang="en-US" sz="2400" dirty="0"/>
            </a:br>
            <a:r>
              <a:rPr lang="en-US" sz="2400" dirty="0"/>
              <a:t>	</a:t>
            </a:r>
            <a:r>
              <a:rPr lang="en-US" sz="2000" dirty="0"/>
              <a:t>- completed in 2003, the goal was to determine the nucleotide 		sequence of all 46 chromosomes</a:t>
            </a:r>
            <a:br>
              <a:rPr lang="en-US" sz="2000" dirty="0"/>
            </a:br>
            <a:r>
              <a:rPr lang="en-US" sz="2000" dirty="0"/>
              <a:t>	</a:t>
            </a:r>
            <a:br>
              <a:rPr lang="en-US" sz="2000" dirty="0"/>
            </a:br>
            <a:r>
              <a:rPr lang="en-US" sz="2000" dirty="0"/>
              <a:t>	- eventually the location of all human genes will be mapped on our 		chromosomes and then the protein produced by each gene 		can </a:t>
            </a:r>
            <a:r>
              <a:rPr lang="en-US" sz="2000"/>
              <a:t>be determined</a:t>
            </a:r>
            <a:br>
              <a:rPr lang="en-US" sz="2000"/>
            </a:br>
            <a:br>
              <a:rPr lang="en-US" sz="2000" dirty="0"/>
            </a:br>
            <a:r>
              <a:rPr lang="en-US" sz="1200" dirty="0">
                <a:hlinkClick r:id="rId2"/>
              </a:rPr>
              <a:t>http</a:t>
            </a:r>
            <a:r>
              <a:rPr lang="en-US" sz="1200">
                <a:hlinkClick r:id="rId2"/>
              </a:rPr>
              <a:t>://vsx.onstreammedia.com/vsx/pbssaf/search/PBSPlayer?assetId=68272&amp;ccstart=592592&amp;pt=0&amp;vid=pbssaf1202&amp;entire=No</a:t>
            </a:r>
            <a:br>
              <a:rPr lang="en-US" sz="1200"/>
            </a:br>
            <a:br>
              <a:rPr lang="en-US" sz="1200"/>
            </a:br>
            <a:br>
              <a:rPr lang="en-US" sz="2000" dirty="0"/>
            </a:b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Unlike in eukaryotes, bacteria only have the haploid number (N) of chromosomes = 1; there is no diploid number of chromosomes as is seen in the fish below.</a:t>
            </a:r>
          </a:p>
        </p:txBody>
      </p:sp>
      <p:sp>
        <p:nvSpPr>
          <p:cNvPr id="6" name="Text Placeholder 5"/>
          <p:cNvSpPr>
            <a:spLocks noGrp="1"/>
          </p:cNvSpPr>
          <p:nvPr>
            <p:ph type="body" idx="1"/>
          </p:nvPr>
        </p:nvSpPr>
        <p:spPr/>
        <p:txBody>
          <a:bodyPr/>
          <a:lstStyle/>
          <a:p>
            <a:endParaRPr lang="en-US"/>
          </a:p>
        </p:txBody>
      </p:sp>
      <p:pic>
        <p:nvPicPr>
          <p:cNvPr id="5" name="Content Placeholder 4" descr="haplodiplo.jpg"/>
          <p:cNvPicPr>
            <a:picLocks noGrp="1" noChangeAspect="1"/>
          </p:cNvPicPr>
          <p:nvPr>
            <p:ph sz="half" idx="2"/>
          </p:nvPr>
        </p:nvPicPr>
        <p:blipFill>
          <a:blip r:embed="rId2" cstate="print"/>
          <a:stretch>
            <a:fillRect/>
          </a:stretch>
        </p:blipFill>
        <p:spPr>
          <a:xfrm>
            <a:off x="533400" y="1676400"/>
            <a:ext cx="3790950" cy="4343400"/>
          </a:xfrm>
        </p:spPr>
      </p:pic>
      <p:sp>
        <p:nvSpPr>
          <p:cNvPr id="7" name="Text Placeholder 6"/>
          <p:cNvSpPr>
            <a:spLocks noGrp="1"/>
          </p:cNvSpPr>
          <p:nvPr>
            <p:ph type="body" sz="quarter" idx="3"/>
          </p:nvPr>
        </p:nvSpPr>
        <p:spPr/>
        <p:txBody>
          <a:bodyPr/>
          <a:lstStyle/>
          <a:p>
            <a:endParaRPr lang="en-US"/>
          </a:p>
        </p:txBody>
      </p:sp>
      <p:pic>
        <p:nvPicPr>
          <p:cNvPr id="9" name="Content Placeholder 8" descr="haplodiplo.jpg"/>
          <p:cNvPicPr>
            <a:picLocks noGrp="1" noChangeAspect="1"/>
          </p:cNvPicPr>
          <p:nvPr>
            <p:ph sz="quarter" idx="4"/>
          </p:nvPr>
        </p:nvPicPr>
        <p:blipFill>
          <a:blip r:embed="rId3"/>
          <a:stretch>
            <a:fillRect/>
          </a:stretch>
        </p:blipFill>
        <p:spPr>
          <a:xfrm>
            <a:off x="4953000" y="1600200"/>
            <a:ext cx="3048000" cy="4484688"/>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The Human Genome Project logo.</a:t>
            </a:r>
          </a:p>
        </p:txBody>
      </p:sp>
      <p:pic>
        <p:nvPicPr>
          <p:cNvPr id="5" name="Content Placeholder 4" descr="HGPlogosm.jpg"/>
          <p:cNvPicPr>
            <a:picLocks noGrp="1" noChangeAspect="1"/>
          </p:cNvPicPr>
          <p:nvPr>
            <p:ph idx="1"/>
          </p:nvPr>
        </p:nvPicPr>
        <p:blipFill>
          <a:blip r:embed="rId2" cstate="print"/>
          <a:stretch>
            <a:fillRect/>
          </a:stretch>
        </p:blipFill>
        <p:spPr>
          <a:xfrm>
            <a:off x="2133600" y="1447800"/>
            <a:ext cx="4800600" cy="4191000"/>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2400" dirty="0"/>
              <a:t>The goal of the Human Genome Project was to determine the </a:t>
            </a:r>
            <a:r>
              <a:rPr lang="en-US" sz="2400" u="sng" dirty="0">
                <a:solidFill>
                  <a:srgbClr val="FF0000"/>
                </a:solidFill>
              </a:rPr>
              <a:t>nucleotide sequence of the entire human genome</a:t>
            </a:r>
            <a:r>
              <a:rPr lang="en-US" sz="2400" dirty="0"/>
              <a:t>; that goal was accomplished in 2003.</a:t>
            </a:r>
          </a:p>
        </p:txBody>
      </p:sp>
      <p:pic>
        <p:nvPicPr>
          <p:cNvPr id="4" name="Content Placeholder 3" descr="human genome pro.jpg"/>
          <p:cNvPicPr>
            <a:picLocks noGrp="1" noChangeAspect="1"/>
          </p:cNvPicPr>
          <p:nvPr>
            <p:ph idx="1"/>
          </p:nvPr>
        </p:nvPicPr>
        <p:blipFill>
          <a:blip r:embed="rId2" cstate="print"/>
          <a:stretch>
            <a:fillRect/>
          </a:stretch>
        </p:blipFill>
        <p:spPr>
          <a:xfrm>
            <a:off x="1524000" y="1828800"/>
            <a:ext cx="6090162" cy="4525963"/>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a:t>Understanding Gene Organization and Control</a:t>
            </a:r>
            <a:br>
              <a:rPr lang="en-US" sz="2400" dirty="0"/>
            </a:br>
            <a:br>
              <a:rPr lang="en-US" sz="2400" dirty="0"/>
            </a:br>
            <a:r>
              <a:rPr lang="en-US" sz="2000" dirty="0"/>
              <a:t>- what could we do with the knowledge of how to turn on and off genes?</a:t>
            </a:r>
            <a:br>
              <a:rPr lang="en-US" sz="2000" dirty="0"/>
            </a:br>
            <a:br>
              <a:rPr lang="en-US" sz="2000" dirty="0"/>
            </a:br>
            <a:r>
              <a:rPr lang="en-US" sz="2000" dirty="0"/>
              <a:t>- stem cell research: stems cells have the potential to become any type of cell 			type since they are undifferentiated</a:t>
            </a:r>
            <a:br>
              <a:rPr lang="en-US" sz="2000" dirty="0"/>
            </a:br>
            <a:r>
              <a:rPr lang="en-US" sz="2000" dirty="0"/>
              <a:t>	- to become specific cell types certain genes have to be turned on in 		the stem cell; how to do this is where research is needed</a:t>
            </a:r>
            <a:br>
              <a:rPr lang="en-US" sz="2000" dirty="0"/>
            </a:br>
            <a:br>
              <a:rPr lang="en-US" sz="2000" dirty="0"/>
            </a:br>
            <a:r>
              <a:rPr lang="en-US" sz="2000" dirty="0"/>
              <a:t>- the LAC Operon</a:t>
            </a:r>
            <a:br>
              <a:rPr lang="en-US" sz="2000" dirty="0"/>
            </a:br>
            <a:r>
              <a:rPr lang="en-US" sz="2000" dirty="0"/>
              <a:t>	- operons are sequences of genes that work as a unit to produce a 		protein</a:t>
            </a:r>
            <a:br>
              <a:rPr lang="en-US" sz="2000" dirty="0"/>
            </a:br>
            <a:r>
              <a:rPr lang="en-US" sz="2000" dirty="0"/>
              <a:t>	- the discovery of the </a:t>
            </a:r>
            <a:r>
              <a:rPr lang="en-US" sz="2000" dirty="0" err="1"/>
              <a:t>lac</a:t>
            </a:r>
            <a:r>
              <a:rPr lang="en-US" sz="2000" dirty="0"/>
              <a:t> operon was the first instance where we 		learned of a mechanism that could be used to turn on and 		off genes; it was discovered in bacteria</a:t>
            </a:r>
            <a:br>
              <a:rPr lang="en-US" sz="2000" dirty="0"/>
            </a:br>
            <a:r>
              <a:rPr lang="en-US" sz="2000" dirty="0"/>
              <a:t>	- how does it work?</a:t>
            </a:r>
            <a:endParaRPr lang="en-US"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858962"/>
          </a:xfrm>
        </p:spPr>
        <p:txBody>
          <a:bodyPr>
            <a:normAutofit fontScale="90000"/>
          </a:bodyPr>
          <a:lstStyle/>
          <a:p>
            <a:r>
              <a:rPr lang="en-US" sz="2000" dirty="0"/>
              <a:t>The </a:t>
            </a:r>
            <a:r>
              <a:rPr lang="en-US" sz="2000" dirty="0" err="1"/>
              <a:t>lac</a:t>
            </a:r>
            <a:r>
              <a:rPr lang="en-US" sz="2000" dirty="0"/>
              <a:t> operon was discovered to regulate the production of enzymes needed for lactose catabolism (beta </a:t>
            </a:r>
            <a:r>
              <a:rPr lang="en-US" sz="2000" dirty="0" err="1"/>
              <a:t>galactosidase</a:t>
            </a:r>
            <a:r>
              <a:rPr lang="en-US" sz="2000" dirty="0"/>
              <a:t>, </a:t>
            </a:r>
            <a:r>
              <a:rPr lang="en-US" sz="2000" dirty="0" err="1"/>
              <a:t>permease</a:t>
            </a:r>
            <a:r>
              <a:rPr lang="en-US" sz="2000" dirty="0"/>
              <a:t> and </a:t>
            </a:r>
            <a:r>
              <a:rPr lang="en-US" sz="2000" dirty="0" err="1"/>
              <a:t>transacetylase</a:t>
            </a:r>
            <a:r>
              <a:rPr lang="en-US" sz="2000" dirty="0"/>
              <a:t>).  When lactose is present, the repressor protein is inactive and the enzymes are made to catabolize lactose.  When lactose isn’t present, the repressor protein blocks the DNA in so that RNA polymerase cannot bind and no mRNA is produced to produce the enzymes needed to break down lactose.</a:t>
            </a:r>
          </a:p>
        </p:txBody>
      </p:sp>
      <p:pic>
        <p:nvPicPr>
          <p:cNvPr id="5" name="Content Placeholder 4" descr="lac_operon.jpg"/>
          <p:cNvPicPr>
            <a:picLocks noGrp="1" noChangeAspect="1"/>
          </p:cNvPicPr>
          <p:nvPr>
            <p:ph idx="1"/>
          </p:nvPr>
        </p:nvPicPr>
        <p:blipFill>
          <a:blip r:embed="rId2" cstate="print"/>
          <a:stretch>
            <a:fillRect/>
          </a:stretch>
        </p:blipFill>
        <p:spPr>
          <a:xfrm>
            <a:off x="1600200" y="2362200"/>
            <a:ext cx="6324600" cy="4267199"/>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a:t>Medical Applications</a:t>
            </a:r>
            <a:br>
              <a:rPr lang="en-US" sz="2400" dirty="0"/>
            </a:br>
            <a:br>
              <a:rPr lang="en-US" sz="2400" dirty="0"/>
            </a:br>
            <a:r>
              <a:rPr lang="en-US" sz="2400" dirty="0"/>
              <a:t>	</a:t>
            </a:r>
            <a:r>
              <a:rPr lang="en-US" sz="2000" dirty="0"/>
              <a:t>- development of diagnostic tests for detecting mutations that cause 		human genetic disease is an ongoing area of research</a:t>
            </a:r>
            <a:br>
              <a:rPr lang="en-US" sz="2000" dirty="0"/>
            </a:br>
            <a:r>
              <a:rPr lang="en-US" sz="2000" dirty="0"/>
              <a:t>	- genetic engineering has allowed for the design of safer, more 		effective vaccines (HepB, </a:t>
            </a:r>
            <a:r>
              <a:rPr lang="en-US" sz="2000" dirty="0" err="1"/>
              <a:t>Hib</a:t>
            </a:r>
            <a:r>
              <a:rPr lang="en-US" sz="2000" dirty="0"/>
              <a:t>) (Experimental malaria and 		HIV drugs are being tested)</a:t>
            </a:r>
            <a:br>
              <a:rPr lang="en-US" sz="2000" dirty="0"/>
            </a:br>
            <a:r>
              <a:rPr lang="en-US" sz="2000" dirty="0"/>
              <a:t>	- genetic engineering has allowed for the large scale production of 		many new and often scarce pharmaceutical products such 		as insulin, interferon, hormones, vitamin B12, antibiotics, 		artificial blood, immune treatment drugs and enzymes</a:t>
            </a:r>
            <a:br>
              <a:rPr lang="en-US" sz="2000" dirty="0"/>
            </a:br>
            <a:r>
              <a:rPr lang="en-US" sz="2000" dirty="0"/>
              <a:t>	- the ULTIMATE goal is to one day be able to cure and prevent human 		genetic disorders caused by single defective genes</a:t>
            </a:r>
            <a:br>
              <a:rPr lang="en-US" sz="2000" dirty="0"/>
            </a:br>
            <a:r>
              <a:rPr lang="en-US" sz="2000"/>
              <a:t>	</a:t>
            </a:r>
            <a:br>
              <a:rPr lang="en-US" sz="2000" dirty="0"/>
            </a:br>
            <a:r>
              <a:rPr lang="en-US" sz="2000" dirty="0"/>
              <a:t>	</a:t>
            </a:r>
            <a:endParaRPr lang="en-US" sz="105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Humulin is one of many pharmaceutical products made using genetically engineered bacteria. You will get to genetically engineer bacteria in our lab and see how easy it is to do.</a:t>
            </a:r>
          </a:p>
        </p:txBody>
      </p:sp>
      <p:pic>
        <p:nvPicPr>
          <p:cNvPr id="5" name="Content Placeholder 4" descr="Humalog_Lilly_cd humulin.jpg"/>
          <p:cNvPicPr>
            <a:picLocks noGrp="1" noChangeAspect="1"/>
          </p:cNvPicPr>
          <p:nvPr>
            <p:ph idx="1"/>
          </p:nvPr>
        </p:nvPicPr>
        <p:blipFill>
          <a:blip r:embed="rId2" cstate="print"/>
          <a:stretch>
            <a:fillRect/>
          </a:stretch>
        </p:blipFill>
        <p:spPr>
          <a:xfrm>
            <a:off x="1066800" y="1676400"/>
            <a:ext cx="7239000" cy="4495800"/>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a:t>Legal Applications</a:t>
            </a:r>
            <a:br>
              <a:rPr lang="en-US" sz="2400" dirty="0"/>
            </a:br>
            <a:br>
              <a:rPr lang="en-US" sz="2400" dirty="0"/>
            </a:br>
            <a:r>
              <a:rPr lang="en-US" sz="2000" dirty="0"/>
              <a:t>- DNA fingerprinting (RFLP analysis) – using restriction endonucleases to 	identify individuals by cutting their DNA into fragments, each of us 	has different sized DNA fragments produced by the procedure</a:t>
            </a:r>
            <a:br>
              <a:rPr lang="en-US" sz="2000" dirty="0"/>
            </a:br>
            <a:br>
              <a:rPr lang="en-US" sz="2000" dirty="0"/>
            </a:br>
            <a:r>
              <a:rPr lang="en-US" sz="2000" dirty="0"/>
              <a:t>- PCR (polymerase chain reaction) can take extremely small samples of cells 	and “amplify” the DNA, making billions of copies in 24 – 48 hours to 	be tested by RFLP analysis</a:t>
            </a:r>
            <a:endParaRPr lang="en-US" sz="24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DNA “fingerprinting” using RFLP’s (restriction fragment </a:t>
            </a:r>
            <a:r>
              <a:rPr lang="en-US" sz="2400"/>
              <a:t>length polymorphisms).</a:t>
            </a:r>
            <a:endParaRPr lang="en-US" sz="2400" dirty="0"/>
          </a:p>
        </p:txBody>
      </p:sp>
      <p:sp>
        <p:nvSpPr>
          <p:cNvPr id="4" name="Text Placeholder 3"/>
          <p:cNvSpPr>
            <a:spLocks noGrp="1"/>
          </p:cNvSpPr>
          <p:nvPr>
            <p:ph type="body" idx="1"/>
          </p:nvPr>
        </p:nvSpPr>
        <p:spPr/>
        <p:txBody>
          <a:bodyPr/>
          <a:lstStyle/>
          <a:p>
            <a:endParaRPr lang="en-US"/>
          </a:p>
        </p:txBody>
      </p:sp>
      <p:pic>
        <p:nvPicPr>
          <p:cNvPr id="8" name="Content Placeholder 7" descr="genomic_bacterial_dnaRFLP.gif"/>
          <p:cNvPicPr>
            <a:picLocks noGrp="1" noChangeAspect="1"/>
          </p:cNvPicPr>
          <p:nvPr>
            <p:ph sz="half" idx="2"/>
          </p:nvPr>
        </p:nvPicPr>
        <p:blipFill>
          <a:blip r:embed="rId2" cstate="print"/>
          <a:stretch>
            <a:fillRect/>
          </a:stretch>
        </p:blipFill>
        <p:spPr>
          <a:xfrm>
            <a:off x="457200" y="1447800"/>
            <a:ext cx="4800599" cy="4800599"/>
          </a:xfrm>
        </p:spPr>
      </p:pic>
      <p:sp>
        <p:nvSpPr>
          <p:cNvPr id="6" name="Text Placeholder 5"/>
          <p:cNvSpPr>
            <a:spLocks noGrp="1"/>
          </p:cNvSpPr>
          <p:nvPr>
            <p:ph type="body" sz="quarter" idx="3"/>
          </p:nvPr>
        </p:nvSpPr>
        <p:spPr/>
        <p:txBody>
          <a:bodyPr/>
          <a:lstStyle/>
          <a:p>
            <a:endParaRPr lang="en-US"/>
          </a:p>
        </p:txBody>
      </p:sp>
      <p:pic>
        <p:nvPicPr>
          <p:cNvPr id="9" name="Content Placeholder 8" descr="genomic_bacterial_dnaRFLP.gif"/>
          <p:cNvPicPr>
            <a:picLocks noGrp="1" noChangeAspect="1"/>
          </p:cNvPicPr>
          <p:nvPr>
            <p:ph sz="quarter" idx="4"/>
          </p:nvPr>
        </p:nvPicPr>
        <p:blipFill>
          <a:blip r:embed="rId3" cstate="print"/>
          <a:stretch>
            <a:fillRect/>
          </a:stretch>
        </p:blipFill>
        <p:spPr>
          <a:xfrm>
            <a:off x="5791200" y="1828800"/>
            <a:ext cx="3124200" cy="365760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a:t>Agricultural Applications</a:t>
            </a:r>
            <a:br>
              <a:rPr lang="en-US" sz="2400" dirty="0"/>
            </a:br>
            <a:br>
              <a:rPr lang="en-US" sz="2400" dirty="0"/>
            </a:br>
            <a:r>
              <a:rPr lang="en-US" sz="2000" dirty="0"/>
              <a:t>-</a:t>
            </a:r>
            <a:r>
              <a:rPr lang="en-US" sz="2000" dirty="0">
                <a:solidFill>
                  <a:srgbClr val="FF0000"/>
                </a:solidFill>
              </a:rPr>
              <a:t>TRANSGENIC</a:t>
            </a:r>
            <a:r>
              <a:rPr lang="en-US" sz="2000" dirty="0"/>
              <a:t> plants and animals (those containing genes from different 	species) are being designed to improve food quality and productivity 	(FRANKENFOODS?)</a:t>
            </a:r>
            <a:br>
              <a:rPr lang="en-US" sz="2000" dirty="0"/>
            </a:br>
            <a:br>
              <a:rPr lang="en-US" sz="2000" dirty="0"/>
            </a:br>
            <a:r>
              <a:rPr lang="en-US" sz="2000" dirty="0"/>
              <a:t>- Transgenic animals are produced by microinjection of genes into fertilized 	eggs, milk from pigs, sheep, rabbits and cows are used to make 	products needed to treat patients with hemophilia, emphysema, 	septicemia, some cancers, heart attack and stroke, burns and more</a:t>
            </a:r>
            <a:br>
              <a:rPr lang="en-US" sz="2000" dirty="0"/>
            </a:br>
            <a:br>
              <a:rPr lang="en-US" sz="2000" dirty="0"/>
            </a:br>
            <a:r>
              <a:rPr lang="en-US" sz="2000" dirty="0"/>
              <a:t>- Transgenic plants are produced with a “gene gun” which “shoots” plasmids 	into plant cell cultures to make plants resistant to chemicals, drought 	and extreme temperatures and to make them more nutritious or 	able to make their own insecticides and fertilizers</a:t>
            </a: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FrankenFoods.jpg"/>
          <p:cNvPicPr>
            <a:picLocks noGrp="1" noChangeAspect="1"/>
          </p:cNvPicPr>
          <p:nvPr>
            <p:ph idx="1"/>
          </p:nvPr>
        </p:nvPicPr>
        <p:blipFill>
          <a:blip r:embed="rId2" cstate="print"/>
          <a:stretch>
            <a:fillRect/>
          </a:stretch>
        </p:blipFill>
        <p:spPr>
          <a:xfrm>
            <a:off x="1219200" y="381000"/>
            <a:ext cx="6553200" cy="57451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000" dirty="0"/>
              <a:t>The DNA of bacteria, like the DNA of mitochondria and chloroplasts is circular; the DNA in eukaryotic nuclei is linear.</a:t>
            </a:r>
          </a:p>
        </p:txBody>
      </p:sp>
      <p:sp>
        <p:nvSpPr>
          <p:cNvPr id="4" name="Text Placeholder 3"/>
          <p:cNvSpPr>
            <a:spLocks noGrp="1"/>
          </p:cNvSpPr>
          <p:nvPr>
            <p:ph type="body" idx="1"/>
          </p:nvPr>
        </p:nvSpPr>
        <p:spPr/>
        <p:txBody>
          <a:bodyPr/>
          <a:lstStyle/>
          <a:p>
            <a:r>
              <a:rPr lang="en-US" dirty="0"/>
              <a:t>Prokaryotic DNA</a:t>
            </a:r>
          </a:p>
        </p:txBody>
      </p:sp>
      <p:pic>
        <p:nvPicPr>
          <p:cNvPr id="9" name="Content Placeholder 8" descr="linear vs circular dna.jpg"/>
          <p:cNvPicPr>
            <a:picLocks noGrp="1" noChangeAspect="1"/>
          </p:cNvPicPr>
          <p:nvPr>
            <p:ph sz="half" idx="2"/>
          </p:nvPr>
        </p:nvPicPr>
        <p:blipFill>
          <a:blip r:embed="rId2"/>
          <a:stretch>
            <a:fillRect/>
          </a:stretch>
        </p:blipFill>
        <p:spPr>
          <a:xfrm>
            <a:off x="457200" y="3123480"/>
            <a:ext cx="4040188" cy="2054077"/>
          </a:xfrm>
        </p:spPr>
      </p:pic>
      <p:sp>
        <p:nvSpPr>
          <p:cNvPr id="5" name="Text Placeholder 4"/>
          <p:cNvSpPr>
            <a:spLocks noGrp="1"/>
          </p:cNvSpPr>
          <p:nvPr>
            <p:ph type="body" sz="quarter" idx="3"/>
          </p:nvPr>
        </p:nvSpPr>
        <p:spPr/>
        <p:txBody>
          <a:bodyPr/>
          <a:lstStyle/>
          <a:p>
            <a:r>
              <a:rPr lang="en-US" dirty="0"/>
              <a:t>Eukaryotic DNA</a:t>
            </a:r>
          </a:p>
        </p:txBody>
      </p:sp>
      <p:pic>
        <p:nvPicPr>
          <p:cNvPr id="8" name="Content Placeholder 7" descr="dna.png"/>
          <p:cNvPicPr>
            <a:picLocks noGrp="1" noChangeAspect="1"/>
          </p:cNvPicPr>
          <p:nvPr>
            <p:ph sz="quarter" idx="4"/>
          </p:nvPr>
        </p:nvPicPr>
        <p:blipFill>
          <a:blip r:embed="rId3"/>
          <a:stretch>
            <a:fillRect/>
          </a:stretch>
        </p:blipFill>
        <p:spPr>
          <a:xfrm>
            <a:off x="5296243" y="2174875"/>
            <a:ext cx="2739337" cy="3951288"/>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457200" y="838201"/>
            <a:ext cx="4040188" cy="838200"/>
          </a:xfrm>
        </p:spPr>
        <p:txBody>
          <a:bodyPr>
            <a:normAutofit/>
          </a:bodyPr>
          <a:lstStyle/>
          <a:p>
            <a:r>
              <a:rPr lang="en-US" dirty="0"/>
              <a:t>The gene gun shoots genes into plant tissue.</a:t>
            </a:r>
          </a:p>
        </p:txBody>
      </p:sp>
      <p:pic>
        <p:nvPicPr>
          <p:cNvPr id="9" name="Content Placeholder 8" descr="gene%20gun.jpg"/>
          <p:cNvPicPr>
            <a:picLocks noGrp="1" noChangeAspect="1"/>
          </p:cNvPicPr>
          <p:nvPr>
            <p:ph sz="half" idx="2"/>
          </p:nvPr>
        </p:nvPicPr>
        <p:blipFill>
          <a:blip r:embed="rId2" cstate="print"/>
          <a:stretch>
            <a:fillRect/>
          </a:stretch>
        </p:blipFill>
        <p:spPr>
          <a:xfrm>
            <a:off x="457200" y="2057400"/>
            <a:ext cx="3983083" cy="3951288"/>
          </a:xfrm>
        </p:spPr>
      </p:pic>
      <p:sp>
        <p:nvSpPr>
          <p:cNvPr id="7" name="Text Placeholder 6"/>
          <p:cNvSpPr>
            <a:spLocks noGrp="1"/>
          </p:cNvSpPr>
          <p:nvPr>
            <p:ph type="body" sz="quarter" idx="3"/>
          </p:nvPr>
        </p:nvSpPr>
        <p:spPr>
          <a:xfrm>
            <a:off x="4645025" y="609600"/>
            <a:ext cx="4041775" cy="1565275"/>
          </a:xfrm>
        </p:spPr>
        <p:txBody>
          <a:bodyPr>
            <a:normAutofit/>
          </a:bodyPr>
          <a:lstStyle/>
          <a:p>
            <a:r>
              <a:rPr lang="en-US" dirty="0"/>
              <a:t>Glow in the dark tobacco, genetically engineered with a gene from a firefly that makes the enzyme </a:t>
            </a:r>
            <a:r>
              <a:rPr lang="en-US" dirty="0" err="1"/>
              <a:t>luciferase</a:t>
            </a:r>
            <a:r>
              <a:rPr lang="en-US" dirty="0"/>
              <a:t>.</a:t>
            </a:r>
          </a:p>
        </p:txBody>
      </p:sp>
      <p:pic>
        <p:nvPicPr>
          <p:cNvPr id="10" name="Content Placeholder 9" descr="glowing-plant-tobacco_big.jpg"/>
          <p:cNvPicPr>
            <a:picLocks noGrp="1" noChangeAspect="1"/>
          </p:cNvPicPr>
          <p:nvPr>
            <p:ph sz="quarter" idx="4"/>
          </p:nvPr>
        </p:nvPicPr>
        <p:blipFill>
          <a:blip r:embed="rId3" cstate="print"/>
          <a:stretch>
            <a:fillRect/>
          </a:stretch>
        </p:blipFill>
        <p:spPr>
          <a:xfrm>
            <a:off x="5334000" y="2209800"/>
            <a:ext cx="2676525" cy="3810000"/>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pharming1transgenic animals.gif"/>
          <p:cNvPicPr>
            <a:picLocks noGrp="1" noChangeAspect="1"/>
          </p:cNvPicPr>
          <p:nvPr>
            <p:ph idx="1"/>
          </p:nvPr>
        </p:nvPicPr>
        <p:blipFill>
          <a:blip r:embed="rId2" cstate="print"/>
          <a:stretch>
            <a:fillRect/>
          </a:stretch>
        </p:blipFill>
        <p:spPr>
          <a:xfrm>
            <a:off x="990600" y="533400"/>
            <a:ext cx="6858000" cy="563880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sz="2400" dirty="0"/>
              <a:t>Transgenic crops can be made to produce their own insecticides (as seen here) and fertilizers.  Genes can also be introduced into plants to allow the plants to grow in environmental extremes, in drought and in the presence of herbicides.  Genes can also be added to increase nutrient levels (like B vitamins in rice) in plants.</a:t>
            </a:r>
          </a:p>
        </p:txBody>
      </p:sp>
      <p:pic>
        <p:nvPicPr>
          <p:cNvPr id="4" name="Content Placeholder 3" descr="GM-crop.gif"/>
          <p:cNvPicPr>
            <a:picLocks noGrp="1" noChangeAspect="1"/>
          </p:cNvPicPr>
          <p:nvPr>
            <p:ph idx="1"/>
          </p:nvPr>
        </p:nvPicPr>
        <p:blipFill>
          <a:blip r:embed="rId2" cstate="print"/>
          <a:stretch>
            <a:fillRect/>
          </a:stretch>
        </p:blipFill>
        <p:spPr>
          <a:xfrm>
            <a:off x="990600" y="2209800"/>
            <a:ext cx="7315200" cy="4343400"/>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92500" lnSpcReduction="20000"/>
          </a:bodyPr>
          <a:lstStyle/>
          <a:p>
            <a:r>
              <a:rPr lang="en-US" dirty="0"/>
              <a:t>Animal cells can be microinjected with genes.</a:t>
            </a:r>
          </a:p>
        </p:txBody>
      </p:sp>
      <p:pic>
        <p:nvPicPr>
          <p:cNvPr id="7" name="Content Placeholder 6" descr="microinjection_embryonic_stem_cells_wtsi_220x113_72.jpg"/>
          <p:cNvPicPr>
            <a:picLocks noGrp="1" noChangeAspect="1"/>
          </p:cNvPicPr>
          <p:nvPr>
            <p:ph sz="half" idx="2"/>
          </p:nvPr>
        </p:nvPicPr>
        <p:blipFill>
          <a:blip r:embed="rId2" cstate="print"/>
          <a:stretch>
            <a:fillRect/>
          </a:stretch>
        </p:blipFill>
        <p:spPr>
          <a:xfrm>
            <a:off x="533400" y="2438400"/>
            <a:ext cx="3810000" cy="3352800"/>
          </a:xfrm>
        </p:spPr>
      </p:pic>
      <p:sp>
        <p:nvSpPr>
          <p:cNvPr id="5" name="Text Placeholder 4"/>
          <p:cNvSpPr>
            <a:spLocks noGrp="1"/>
          </p:cNvSpPr>
          <p:nvPr>
            <p:ph type="body" sz="quarter" idx="3"/>
          </p:nvPr>
        </p:nvSpPr>
        <p:spPr>
          <a:xfrm>
            <a:off x="4645025" y="990600"/>
            <a:ext cx="4041775" cy="1184275"/>
          </a:xfrm>
        </p:spPr>
        <p:txBody>
          <a:bodyPr>
            <a:normAutofit fontScale="92500"/>
          </a:bodyPr>
          <a:lstStyle/>
          <a:p>
            <a:r>
              <a:rPr lang="en-US" dirty="0"/>
              <a:t>A transgenic mouse genetically engineered with the gene for human ear production.</a:t>
            </a:r>
          </a:p>
        </p:txBody>
      </p:sp>
      <p:pic>
        <p:nvPicPr>
          <p:cNvPr id="8" name="Content Placeholder 7" descr="freakyanimals_mouse_ears_03_10.jpg"/>
          <p:cNvPicPr>
            <a:picLocks noGrp="1" noChangeAspect="1"/>
          </p:cNvPicPr>
          <p:nvPr>
            <p:ph sz="quarter" idx="4"/>
          </p:nvPr>
        </p:nvPicPr>
        <p:blipFill>
          <a:blip r:embed="rId3" cstate="print"/>
          <a:stretch>
            <a:fillRect/>
          </a:stretch>
        </p:blipFill>
        <p:spPr>
          <a:xfrm>
            <a:off x="4800600" y="2438400"/>
            <a:ext cx="3619500" cy="33528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1143000"/>
            <a:ext cx="4040188" cy="1031875"/>
          </a:xfrm>
        </p:spPr>
        <p:txBody>
          <a:bodyPr>
            <a:normAutofit fontScale="92500" lnSpcReduction="10000"/>
          </a:bodyPr>
          <a:lstStyle/>
          <a:p>
            <a:r>
              <a:rPr lang="en-US" dirty="0"/>
              <a:t>These transgenic goats will make human </a:t>
            </a:r>
            <a:r>
              <a:rPr lang="en-US" dirty="0" err="1"/>
              <a:t>antithrombin</a:t>
            </a:r>
            <a:r>
              <a:rPr lang="en-US" dirty="0"/>
              <a:t> in their milk.</a:t>
            </a:r>
          </a:p>
        </p:txBody>
      </p:sp>
      <p:pic>
        <p:nvPicPr>
          <p:cNvPr id="7" name="Content Placeholder 6" descr="goats make antithrombin.jpg"/>
          <p:cNvPicPr>
            <a:picLocks noGrp="1" noChangeAspect="1"/>
          </p:cNvPicPr>
          <p:nvPr>
            <p:ph sz="half" idx="2"/>
          </p:nvPr>
        </p:nvPicPr>
        <p:blipFill>
          <a:blip r:embed="rId2" cstate="print"/>
          <a:stretch>
            <a:fillRect/>
          </a:stretch>
        </p:blipFill>
        <p:spPr>
          <a:xfrm>
            <a:off x="533400" y="2514600"/>
            <a:ext cx="3581400" cy="3107531"/>
          </a:xfrm>
        </p:spPr>
      </p:pic>
      <p:sp>
        <p:nvSpPr>
          <p:cNvPr id="5" name="Text Placeholder 4"/>
          <p:cNvSpPr>
            <a:spLocks noGrp="1"/>
          </p:cNvSpPr>
          <p:nvPr>
            <p:ph type="body" sz="quarter" idx="3"/>
          </p:nvPr>
        </p:nvSpPr>
        <p:spPr>
          <a:xfrm>
            <a:off x="4645025" y="1066800"/>
            <a:ext cx="4041775" cy="1108075"/>
          </a:xfrm>
        </p:spPr>
        <p:txBody>
          <a:bodyPr>
            <a:normAutofit/>
          </a:bodyPr>
          <a:lstStyle/>
          <a:p>
            <a:r>
              <a:rPr lang="en-US" dirty="0"/>
              <a:t>This transgenic goat can produce spider silk in it’s milk.</a:t>
            </a:r>
          </a:p>
        </p:txBody>
      </p:sp>
      <p:pic>
        <p:nvPicPr>
          <p:cNvPr id="8" name="Content Placeholder 7" descr="silk in goats milk.jpg"/>
          <p:cNvPicPr>
            <a:picLocks noGrp="1" noChangeAspect="1"/>
          </p:cNvPicPr>
          <p:nvPr>
            <p:ph sz="quarter" idx="4"/>
          </p:nvPr>
        </p:nvPicPr>
        <p:blipFill>
          <a:blip r:embed="rId3" cstate="print"/>
          <a:stretch>
            <a:fillRect/>
          </a:stretch>
        </p:blipFill>
        <p:spPr>
          <a:xfrm>
            <a:off x="4800600" y="2514601"/>
            <a:ext cx="3886200" cy="3151584"/>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Genes can be inserted into animals to make them glow in the dark.</a:t>
            </a:r>
          </a:p>
        </p:txBody>
      </p:sp>
      <p:sp>
        <p:nvSpPr>
          <p:cNvPr id="3" name="Text Placeholder 2"/>
          <p:cNvSpPr>
            <a:spLocks noGrp="1"/>
          </p:cNvSpPr>
          <p:nvPr>
            <p:ph type="body" idx="1"/>
          </p:nvPr>
        </p:nvSpPr>
        <p:spPr/>
        <p:txBody>
          <a:bodyPr/>
          <a:lstStyle/>
          <a:p>
            <a:endParaRPr lang="en-US"/>
          </a:p>
        </p:txBody>
      </p:sp>
      <p:pic>
        <p:nvPicPr>
          <p:cNvPr id="7" name="Content Placeholder 6" descr="transgenic fish.jpg"/>
          <p:cNvPicPr>
            <a:picLocks noGrp="1" noChangeAspect="1"/>
          </p:cNvPicPr>
          <p:nvPr>
            <p:ph sz="half" idx="2"/>
          </p:nvPr>
        </p:nvPicPr>
        <p:blipFill>
          <a:blip r:embed="rId2" cstate="print"/>
          <a:stretch>
            <a:fillRect/>
          </a:stretch>
        </p:blipFill>
        <p:spPr>
          <a:xfrm>
            <a:off x="685800" y="1676400"/>
            <a:ext cx="3507060" cy="3951288"/>
          </a:xfrm>
        </p:spPr>
      </p:pic>
      <p:sp>
        <p:nvSpPr>
          <p:cNvPr id="5" name="Text Placeholder 4"/>
          <p:cNvSpPr>
            <a:spLocks noGrp="1"/>
          </p:cNvSpPr>
          <p:nvPr>
            <p:ph type="body" sz="quarter" idx="3"/>
          </p:nvPr>
        </p:nvSpPr>
        <p:spPr/>
        <p:txBody>
          <a:bodyPr/>
          <a:lstStyle/>
          <a:p>
            <a:endParaRPr lang="en-US"/>
          </a:p>
        </p:txBody>
      </p:sp>
      <p:pic>
        <p:nvPicPr>
          <p:cNvPr id="8" name="Content Placeholder 7" descr="GlowCats_270x202.jpg"/>
          <p:cNvPicPr>
            <a:picLocks noGrp="1" noChangeAspect="1"/>
          </p:cNvPicPr>
          <p:nvPr>
            <p:ph sz="quarter" idx="4"/>
          </p:nvPr>
        </p:nvPicPr>
        <p:blipFill>
          <a:blip r:embed="rId3" cstate="print"/>
          <a:stretch>
            <a:fillRect/>
          </a:stretch>
        </p:blipFill>
        <p:spPr>
          <a:xfrm>
            <a:off x="5029200" y="1981200"/>
            <a:ext cx="3429000" cy="3048000"/>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a:t>SAFETY AND ETHICS</a:t>
            </a:r>
            <a:br>
              <a:rPr lang="en-US" sz="2400" dirty="0"/>
            </a:br>
            <a:br>
              <a:rPr lang="en-US" sz="2400" dirty="0"/>
            </a:br>
            <a:r>
              <a:rPr lang="en-US" sz="2400" dirty="0"/>
              <a:t>	Genetic engineering is regulated in the U.S. by the:</a:t>
            </a:r>
            <a:br>
              <a:rPr lang="en-US" sz="2400" dirty="0"/>
            </a:br>
            <a:br>
              <a:rPr lang="en-US" sz="2400" dirty="0"/>
            </a:br>
            <a:r>
              <a:rPr lang="en-US" sz="2400" dirty="0"/>
              <a:t>		NIH (National Institutes of Health)</a:t>
            </a:r>
            <a:br>
              <a:rPr lang="en-US" sz="2400" dirty="0"/>
            </a:br>
            <a:r>
              <a:rPr lang="en-US" sz="2400" dirty="0"/>
              <a:t>		USDA (United States Dept. of Agriculture)</a:t>
            </a:r>
            <a:br>
              <a:rPr lang="en-US" sz="2400" dirty="0"/>
            </a:br>
            <a:r>
              <a:rPr lang="en-US" sz="2400" dirty="0"/>
              <a:t>		</a:t>
            </a:r>
            <a:r>
              <a:rPr lang="en-US" sz="2400"/>
              <a:t>EPA (Environmental </a:t>
            </a:r>
            <a:r>
              <a:rPr lang="en-US" sz="2400" dirty="0"/>
              <a:t>Protection Agency)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1600" dirty="0"/>
              <a:t>PACKET 4 LEARNING OBJECTIVES</a:t>
            </a:r>
            <a:br>
              <a:rPr lang="en-US" sz="1600" dirty="0"/>
            </a:br>
            <a:br>
              <a:rPr lang="en-US" sz="1600" dirty="0"/>
            </a:br>
            <a:r>
              <a:rPr lang="en-US" sz="1600" dirty="0"/>
              <a:t>1.  Be able to compare and contrast prokaryotic and eukaryotic chromosomes.</a:t>
            </a:r>
            <a:br>
              <a:rPr lang="en-US" sz="1600" dirty="0"/>
            </a:br>
            <a:r>
              <a:rPr lang="en-US" sz="1600" dirty="0"/>
              <a:t>2.  Be able to construct a model of DNA showing its anti-parallel nature.</a:t>
            </a:r>
            <a:br>
              <a:rPr lang="en-US" sz="1600" dirty="0"/>
            </a:br>
            <a:r>
              <a:rPr lang="en-US" sz="1600" dirty="0"/>
              <a:t>3.  Be able to distinguish nucleic acids, nucleotides and nitrogenous bases.</a:t>
            </a:r>
            <a:br>
              <a:rPr lang="en-US" sz="1600" dirty="0"/>
            </a:br>
            <a:r>
              <a:rPr lang="en-US" sz="1600" dirty="0"/>
              <a:t>4.  Know what a double helix is and explain Watson, Crick and Franklin’s contribution to discovering the shape 	of DNA.</a:t>
            </a:r>
            <a:br>
              <a:rPr lang="en-US" sz="1600" dirty="0"/>
            </a:br>
            <a:r>
              <a:rPr lang="en-US" sz="1600" dirty="0"/>
              <a:t>5.  Compare and contrast DNA, chromosomes and genes.</a:t>
            </a:r>
            <a:br>
              <a:rPr lang="en-US" sz="1600" dirty="0"/>
            </a:br>
            <a:r>
              <a:rPr lang="en-US" sz="1600" dirty="0"/>
              <a:t>6.  Be able to compare and contrast DNA and RNA.</a:t>
            </a:r>
            <a:br>
              <a:rPr lang="en-US" sz="1600" dirty="0"/>
            </a:br>
            <a:r>
              <a:rPr lang="en-US" sz="1600" dirty="0"/>
              <a:t>7.  Show how DNA replication occurs in a semi-conservative manner.</a:t>
            </a:r>
            <a:br>
              <a:rPr lang="en-US" sz="1600" dirty="0"/>
            </a:br>
            <a:r>
              <a:rPr lang="en-US" sz="1600" dirty="0"/>
              <a:t>8.  Demonstrate how  DNA functions to make proteins; know the difference between transcription and 	translation.</a:t>
            </a:r>
            <a:br>
              <a:rPr lang="en-US" sz="1600" dirty="0"/>
            </a:br>
            <a:r>
              <a:rPr lang="en-US" sz="1600" dirty="0"/>
              <a:t>9.  Compare and contrast the roles of RNA polymerase and DNA polymerase.</a:t>
            </a:r>
            <a:br>
              <a:rPr lang="en-US" sz="1600" dirty="0"/>
            </a:br>
            <a:r>
              <a:rPr lang="en-US" sz="1600" dirty="0"/>
              <a:t>10.  Explain why transcription and translation can occur simultaneously in prokaryotes but not in eukaryotes.</a:t>
            </a:r>
            <a:br>
              <a:rPr lang="en-US" sz="1600" dirty="0"/>
            </a:br>
            <a:r>
              <a:rPr lang="en-US" sz="1600" dirty="0"/>
              <a:t>11.  Define polyribosomes.</a:t>
            </a:r>
            <a:br>
              <a:rPr lang="en-US" sz="1600" dirty="0"/>
            </a:br>
            <a:r>
              <a:rPr lang="en-US" sz="1600" dirty="0"/>
              <a:t>12.  Explain the significance of introns and exons.</a:t>
            </a:r>
            <a:br>
              <a:rPr lang="en-US" sz="1600" dirty="0"/>
            </a:br>
            <a:r>
              <a:rPr lang="en-US" sz="1600" dirty="0"/>
              <a:t>13.  Explain how bacteria exchange DNA by conjugation, transformation and transduction; know  why this 	exchange is significant to human health.</a:t>
            </a:r>
            <a:br>
              <a:rPr lang="en-US" sz="1600" dirty="0"/>
            </a:br>
            <a:r>
              <a:rPr lang="en-US" sz="1600" dirty="0"/>
              <a:t>14.  Be able to explain the work of Frederick Griffith and explain how this work is significant to modern day 	genetic engineering.</a:t>
            </a:r>
            <a:br>
              <a:rPr lang="en-US" sz="1600" dirty="0"/>
            </a:br>
            <a:r>
              <a:rPr lang="en-US" sz="1600" dirty="0"/>
              <a:t>15.  Explain the purpose of the Ames test and how it works.</a:t>
            </a:r>
            <a:br>
              <a:rPr lang="en-US" sz="1600" dirty="0"/>
            </a:br>
            <a:r>
              <a:rPr lang="en-US" sz="1600" dirty="0"/>
              <a:t>16.  Show the consequences of neutral (silent), missense and nonsense mutations to a gene and compare them 	to frame shift mutations of a gene.</a:t>
            </a:r>
            <a:br>
              <a:rPr lang="en-US" sz="1600" dirty="0"/>
            </a:br>
            <a:r>
              <a:rPr lang="en-US" sz="1600" dirty="0"/>
              <a:t>17.  Demonstrate a working knowledge of the appropriate enzymes and procedures needed to genetically 	engineer a bacterial cell with human genes.</a:t>
            </a:r>
            <a:br>
              <a:rPr lang="en-US" sz="1600" dirty="0"/>
            </a:br>
            <a:endParaRPr lang="en-US" sz="1600" dirty="0"/>
          </a:p>
        </p:txBody>
      </p:sp>
    </p:spTree>
    <p:extLst>
      <p:ext uri="{BB962C8B-B14F-4D97-AF65-F5344CB8AC3E}">
        <p14:creationId xmlns:p14="http://schemas.microsoft.com/office/powerpoint/2010/main" val="5880931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1400" dirty="0"/>
              <a:t>18.  Explain the outcome and significance of the Human Genome Project.</a:t>
            </a:r>
            <a:br>
              <a:rPr lang="en-US" sz="1400" dirty="0"/>
            </a:br>
            <a:r>
              <a:rPr lang="en-US" sz="1400" dirty="0"/>
              <a:t>19.  Be conversant about how genetic engineering has transformed medicine, the legal profession and 	agriculture; explain some of the future dreams hoped for through genetic engineering 	technologies.  </a:t>
            </a:r>
            <a:br>
              <a:rPr lang="en-US" sz="1400" dirty="0"/>
            </a:br>
            <a:r>
              <a:rPr lang="en-US" sz="1400" dirty="0"/>
              <a:t>20.  Demonstrate a knowledge of coliform testing and explain how it works.</a:t>
            </a:r>
            <a:br>
              <a:rPr lang="en-US" sz="1400" dirty="0"/>
            </a:br>
            <a:r>
              <a:rPr lang="en-US" sz="1400" dirty="0"/>
              <a:t>23.  Define the term POTABLE WATER and explain how primary and secondary sewage treatment plants process 	waste water.</a:t>
            </a:r>
            <a:br>
              <a:rPr lang="en-US" sz="1400" dirty="0"/>
            </a:br>
            <a:r>
              <a:rPr lang="en-US" sz="1400" dirty="0"/>
              <a:t>24.  Know the scientific names of various water-borne diseases and know their signs and symptoms.  Be able to 	explain the vaccines available to prevent these diseases.</a:t>
            </a:r>
          </a:p>
        </p:txBody>
      </p:sp>
    </p:spTree>
    <p:extLst>
      <p:ext uri="{BB962C8B-B14F-4D97-AF65-F5344CB8AC3E}">
        <p14:creationId xmlns:p14="http://schemas.microsoft.com/office/powerpoint/2010/main" val="14439748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800" dirty="0">
                <a:solidFill>
                  <a:srgbClr val="0070C0"/>
                </a:solidFill>
              </a:rPr>
              <a:t>WATER BORNE DISEASES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2382</Words>
  <Application>Microsoft Office PowerPoint</Application>
  <PresentationFormat>On-screen Show (4:3)</PresentationFormat>
  <Paragraphs>150</Paragraphs>
  <Slides>139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139</vt:i4>
      </vt:variant>
    </vt:vector>
  </HeadingPairs>
  <TitlesOfParts>
    <vt:vector size="143" baseType="lpstr">
      <vt:lpstr>Arial</vt:lpstr>
      <vt:lpstr>Calibri</vt:lpstr>
      <vt:lpstr>Wingdings</vt:lpstr>
      <vt:lpstr>Office Theme</vt:lpstr>
      <vt:lpstr>Lecture Packet #4</vt:lpstr>
      <vt:lpstr>Genetics and Genetic Engineering  Environmental Microbiology</vt:lpstr>
      <vt:lpstr>Genetics is the study of how traits are passed from one generation of organism to the next;  it’s the study of heredity.   http://learn.genetics.utah.edu/index.html </vt:lpstr>
      <vt:lpstr>The Bacterial Chromosome  - consists of a single circular strand of  DNA - there is only one chromosome per cell (bacteria have only a haploid number  of chromosomes = 1, there is no diploid number of chromosomes) - exists in the “nucleoid region” of the cell; there is no nucleus - they are not associated with histone proteins - extrachromosomal pieces of DNA can exist in bacteria and are called   PLASMIDS  </vt:lpstr>
      <vt:lpstr>Prokaryotic Genetic Material</vt:lpstr>
      <vt:lpstr>The nucleoid region of a bacterial cells stains differently than the rest of the cytoplasm.  The darker staining cytoplasm contains ribosomes; the lighter staining nucleoid region is the location of the bacterial chromosome.</vt:lpstr>
      <vt:lpstr>Eukaryotic Chromosomes  - exist, usually in pairs (they have a diploid number of chromosomes as well as  a haploid number of chromosomes) - are linear molecules of DNA - exist within the nucleus that has a nuclear membrane, with pores,  surrounding the DNA - are associated with histone proteins - extrachromosomal DNA can be found in:  mitochondria and chloroplasts  </vt:lpstr>
      <vt:lpstr>Unlike in eukaryotes, bacteria only have the haploid number (N) of chromosomes = 1; there is no diploid number of chromosomes as is seen in the fish below.</vt:lpstr>
      <vt:lpstr>The DNA of bacteria, like the DNA of mitochondria and chloroplasts is circular; the DNA in eukaryotic nuclei is linear.</vt:lpstr>
      <vt:lpstr>A typical eukaryotic nucleus</vt:lpstr>
      <vt:lpstr>The chromosomal material (DNA) in eukaryotes is linear (with 2 free ends) and is wrapped around histone proteins.</vt:lpstr>
      <vt:lpstr>All chromosomes, whether prokaryotic or eukaryotic, are super-coiled and  twisted into a compact molecule.  The DNA of eukaryotes of course is much longer than the DNA of prokaryotes;  it is estimated to be at least 10X longer.  The hereditary nature of DNA is found within the ordered sequence of  nucleotides.</vt:lpstr>
      <vt:lpstr>The topics we will cover in this unit include:  DNA DNA replication Transcription and Translation  polypeptides Mutation Genetic Recombination</vt:lpstr>
      <vt:lpstr>DNA (Deoxyribonucleic Acid)  - is made of monomers called NUCLEOTIDES  - NUCLEOTIDES are made of 3 components:  A. One Nitrogenous Base   a) Adenine (A)   b) Cytosine (C)    c) Guanine (G)   d) Thymine (T)  B. One Phosphate group  C. One Deoxyribose sugar</vt:lpstr>
      <vt:lpstr>A nucleotide (the building blocks of RNA and DNA) is made of one 5 carbon sugar, one phosphate group and one nitrogenous base.</vt:lpstr>
      <vt:lpstr>The 5 carbon sugars in nucleic acids are called pentose sugars; in DNA the sugar is deoxyribose and in RNA the sugar is ribose.</vt:lpstr>
      <vt:lpstr>These are the nucleotides of DNA.</vt:lpstr>
      <vt:lpstr>There are 5 nitrogenous bases in nucleic acids.  In DNA, adenine (A), cytosine (C), guanine (G) and thymine (T) exist, while in RNA the same nitrogenous bases occur with the exception of uracil (U) which replaces thymine (T).</vt:lpstr>
      <vt:lpstr>DNA</vt:lpstr>
      <vt:lpstr>PowerPoint Presentation</vt:lpstr>
      <vt:lpstr>Nitrogenous Base Pairing RULE:   A binds to T and C binds to G (ACGT)   (%C + %G) + (%A + %T) = 100%   If you were given a sample of DNA that contained 24%  adenine, what percent of that sample would be  guanine?</vt:lpstr>
      <vt:lpstr>The shape of the DNA molecule is a twisted ladder shape called a double helix.</vt:lpstr>
      <vt:lpstr>In 1953, James Watson and Francis Crick display their model of what DNA looks like.</vt:lpstr>
      <vt:lpstr>Rosalind Franklin studied DNA by taking X-rays of DNA crystals.  Her findings were useful in helping Watson and Crick discover the shape of DNA, yet she did not win a Nobel prize?  Why?</vt:lpstr>
      <vt:lpstr>DNA is an “anti-parallel” molecule   - when cut in half lengthwise, the 2 sides of the DNA   molecule run in opposite directions; one side   going 5’  3’ from top to bottom, while the anti-  parallel side goes 3’  5’ from top to bottom</vt:lpstr>
      <vt:lpstr>The DNA molecule is said to be “anti parallel.”</vt:lpstr>
      <vt:lpstr>Another drawing depicting DNA’s “anti parallel” structure.</vt:lpstr>
      <vt:lpstr>What is the relationship between DNA, chromosomes and genes?  - Each individual entire piece of DNA is called a chromosome.  - In a chromosome, there are smaller fragments of DNA that are used to produce RNA (and usually lead to the production of some characteristic), these DNA fragments within a chromosome are called GENES.  Are there more chromosomes or genes in a cell?</vt:lpstr>
      <vt:lpstr>Both chromosomes and genes are made of DNA.  Each entire piece of DNA is called a chromosome.  On a chromosome, there are regions of DNA which code to make RNA which are called genes.  </vt:lpstr>
      <vt:lpstr>This is a picture of all the chromosomes from one person, called a karyotype.  Humans have 46 chromosomes on which, some estimate, there are over 20,000 genes.</vt:lpstr>
      <vt:lpstr>RNA (Ribonucleic Acid)</vt:lpstr>
      <vt:lpstr>DNA REPLICATION   - one role of DNA is to be able to make exact copies of itself, so that when a cell divides into two cells, each daughter cell has the exact same DNA that the maternal cell had.  </vt:lpstr>
      <vt:lpstr>The first step in DNA replication is the unzipping and unwinding of the molecule using DNA helicase, to break the hydrogen bonds holding the 2 anti-parallel DNA strands.  DNA helicase must unwind and unzip all of the DNA within the entire chromosome in this process.</vt:lpstr>
      <vt:lpstr>Once the complimentary anti-parallel strands of DNA are separated by DNA helicase, DNA polymerase enzymes add new DNA nucleotides (green) to compliment the original maternal DNA nucleotides (purple) in a 5’  3’ direction; with new nucleotides only adding to the 3’ end of previous nucleotides.</vt:lpstr>
      <vt:lpstr>DNA replication is “Semi-conservative.”   The two daughter chromosomes are identical to each other and to the original maternal chromosome, one half of each daughter chromosome is from the maternal chromosome and one half of each daughter chromosome is made from new nucleotides.</vt:lpstr>
      <vt:lpstr>Replication of DNA was discovered to be “semi conservative.” Each daughter molecule of DNA retains (conserves) one maternal strand of nucleotides and also has one strand of new nucleotides.</vt:lpstr>
      <vt:lpstr>PROTEIN SYNTHESIS  Transcription and translation are the processes used to take the DNA codes  and put precise orders of amino acids into each different type of protein in a cell.  Google youtube.com and type in transcription to see a video on that process.  Then type in the word translation to see how that process occurs.  Also, go to the Khan Academy website and learn about DNA and how it functions.</vt:lpstr>
      <vt:lpstr>The first step in protein synthesis is TRANSCRIPTION, where RNA polymerase adds RNA nucleotides, one after another onto the DNA coding strand to make a molecule of mRNA (messenger RNA).</vt:lpstr>
      <vt:lpstr>Transcription is when RNA polymerase constructs mRNA (messenger RNA) from the DNA template strand (coding strand) of a gene.</vt:lpstr>
      <vt:lpstr>Translation is when the mRNA, made through transcription, attaches to a ribosome.  Amino acids are brought into the ribosome by tRNA (transfer RNA).  The 3 nitrogenous bases of mRNA called codons, match the 3 nitrogenous bases of tRNA called anticodons  to bring the correct order of amino acids into the ribosome and make the correct protein coded for by the gene responsible for making the mRNA.</vt:lpstr>
      <vt:lpstr>In TRANSLATION, tRNA anticodons meet with their complimentary mRNA codons in the ribosome.  The ribosome moves down the mRNA strand “reading” the mRNA code to put the appropriate amino acids into the protein coded for by the DNA that made the mRNA.</vt:lpstr>
      <vt:lpstr>There are some differences in protein synthesis in eukaryotes  and prokaryotes which you will see are very important in  genetic engineering.</vt:lpstr>
      <vt:lpstr>Prokaryotes and Polyribosomes  In prokaryotes (but not in eukaryotes) as transcription happens, translation can occur at the same time.  WHY?  Polyribosomes are multiple ribosomes all translating the same mRNA, one after another; this can be seen thru electron microscopes in prokaryotic and eukaryotic cells.</vt:lpstr>
      <vt:lpstr>Polyribosomes (multiple ribosomes all translating the same mRNA, one after the other) occur in many cells.  In prokaryotes, transcription and translation, to make a protein, can occur at the same time since there is no nuclear membrane separating the two processes.</vt:lpstr>
      <vt:lpstr>Eukaryotes, Exons and Introns  In eukaryotes, the DNA is made of sequences of “useless” nucleotides called INTRONS that are found between the useful nucleotide EXONS of a gene.  Enzymes (ribozymes or RNA splicing enzymes) must remove the introns from mRNA before the mRNA can be translated in the cytoplasm.</vt:lpstr>
      <vt:lpstr>In eukaryotic cells, DNA contains regions of nucleotides referred to as introns and others referred to as exons.  The introns do not contribute information to the final protein product and must be removed from the mRNA before that mRNA can be translated, by ribosomes in the cytoplasm.</vt:lpstr>
      <vt:lpstr>HORIZONTAL GENE TRANSFER  = intermicrobial transfer of genetic information     - this is generally beneficial to bacteria that can acquire  new genes from other bacteria to survive in new environments.</vt:lpstr>
      <vt:lpstr>A) CONJUGATION  - the exchange of DNA between a donor bacterium and another cell,   usually through the use of a sex pilus   - F+ plasmids may contain additional genes that are also transferred   to the F- cell:   a) R plasmids are plasmids that have genes for antibiotic    resistance   b) Plasmids may have genes to increase the pathogenicity of    a bacterium, as when they have genes for capsule    production.   C) Bacteriocinogenic plasmids allow the production of    chemicals which kill closely related bacterial    species   D) Dissimilation plasmids have the ability to break down    unusual organic substances such as camphor and    herbicides</vt:lpstr>
      <vt:lpstr>The process of conjugation, where an R plasmid (a plasmid containing a gene for antibiotic resistance) is transferred from the donor F+ cell to the recipient F- cell.</vt:lpstr>
      <vt:lpstr>B) TRANSFORMATION  = the acceptance of small DNA fragments, which can be plasmids,   into bacterial cells   - this phenomenon was discovered accidentally by Frederick Griffith   in 1928   - he used Streptococcus pneumoniae in mice    - one strain of bacteria was the “S” strain which     was smooth due to a capsule that caused     this strain to be highly virulent    - one strain of bacteria was the “R” strain which     was rough due to no capsule being      present; this strain was avirulent</vt:lpstr>
      <vt:lpstr>Frederick Griffith's 1928 experiment which revealed that bacteria can absorb free pieces of DNA from their environment and become “transformed” in the process.</vt:lpstr>
      <vt:lpstr>TRANSFORMATION</vt:lpstr>
      <vt:lpstr>With the knowledge we gained from his experiment, he proved that DNA, and  not proteins, was the hereditary material in a cell.    It turns out that we gained additional benefits from his experiment, because  now we can use this process to insert human genes into plasmids  which can then be inserted into bacterial cells to make human  products, through this process of transformation.</vt:lpstr>
      <vt:lpstr>C) TRANSDUCTION   - a bacteriophage acts as a vector, transferring DNA from one    bacterium to another during the lytic cycle of viral    replication.</vt:lpstr>
      <vt:lpstr>During transduction, a bacteriophage is made in a virally infected cell which accidentally contains bacterial DNA from the first infected cell; this bacteriophage, when infecting another bacterium can insert the 1st bacterial cell’s DNA into the 2nd bacterial cell.</vt:lpstr>
      <vt:lpstr>MUTATIONS  - mutations are permanent inheritable changes in DNA - most are harmful and presently there are well over 3,000 known human  genetic diseases that are caused by mutations - mutations may involve one gene or entire chromosomes - mutations are the driving force behind evolutionary theory - mutagens include radiation, chemicals, viruses and spontaneous replication  errors</vt:lpstr>
      <vt:lpstr>How do we know whether a chemical is mutagenic?  - it turns out that about 80-85% of mutagens are also suspected to be  carcinogens  - would you rather test new chemicals, to see if they are mutagenic, on  animals (PETA) or microbes (PETM)?    - THE AMES TEST ( a screening test to see if a chemical causes    mutations) uses Salmonella typhimurium histidine negative   auxotrophs and rat liver enzymes to see if a newly invented   chemical is mutagenic.  - a positive Ames test indicates that a chemical is mutagenic and would not  likely be used in humans, chemicals testing negatively (not  mutagenic) can go on for further animal testing.</vt:lpstr>
      <vt:lpstr>In the Ames test, if bacteria grow on the histidine lacking agar, this means they must have mutated back to now begin producing their own histidine.  This test is a test to see if a chemical is able to cause mutations, using bacteria instead of animals.</vt:lpstr>
      <vt:lpstr>Types of Mutations  A) Point Mutations = the substitution of one nucleotide for  another            There are 3 types based on the outcome of the mutation.</vt:lpstr>
      <vt:lpstr>1. Neutral (silent)  - here the substitution of one nucleotide for another    doesn’t result in any change in the coded amino   acid  2. Missense  - sickle cell anemia is due to a missence mutation, where   the substitution of one nucleotide for another    results in an erroneous amino acid being put into   a protein, changing the shape and function of that   protein  3. Nonsense  - results in the production of a STOP codon, which terminates   the addition of the rest of the amino acids needed to   make a functional protein</vt:lpstr>
      <vt:lpstr>Here we see the three possible types of point mutations.  The first one, where a G replaces an A in the 5th codon is a silent (neutral) point mutation; the second mutation is a missence point mutation, where the U in the 4th codon is replaced by a C, this results in the wrong amino acid being coded for in the protein.  The third point mutation is a nonsense mutation, since a STOP codon results when the U in the 2nd codon is replaced by an A, terminating the proteins synthesis. </vt:lpstr>
      <vt:lpstr>B) Frame Shift Mutations   = results when a nucleotide is added or deleted in a gene   and results in all of the codons after the mutation   being wrong</vt:lpstr>
      <vt:lpstr>In a frame shift mutation, a nucleotide is added or deleted and this results in every codon after the mutation being incorrect.  This results in most all of the amino acids coded for in the protein being wrong as well and the protein doesn't not have the proper shape to perform its intended function.</vt:lpstr>
      <vt:lpstr>Watch the following video on influenza and see how genetic mutations in viruses can affect human life.  http://www.pbs.org/wgbh/nova/body/1918-flu.html </vt:lpstr>
      <vt:lpstr>GENETIC ENGINEERING   - How do we put human genes into bacteria so that bacteria can   produce human proteins (such as insulin protein)?   - Remember, human genes have introns which must be removed   before the human genes can be transcribed by the    bacteria!!  Also, recall that bacteria have no way of    removing these intron regions from human DNA.  So how   was this problem solved?</vt:lpstr>
      <vt:lpstr>STEP 1: The production of cDNA   - a gene made from exons and introns is transcribed to mRNA by RNA   polymerase within human cells  - RNA splicing enzymes in the nucleus remove the introns and splice    together the exon-derived mRNA within human cells   - the mRNA containing only exons is isolated from human   cells and reverse transcriptase is added  - the first strand of DNA is produced and the mRNA is    digested by reverse transcriptase  - DNA polymerase is added to synthesize a second DNA    strand from the first strand just produced  - the result is the production of complimentary DNA    (cDNA) which is an artificial gene we create that    has no introns </vt:lpstr>
      <vt:lpstr>PowerPoint Presentation</vt:lpstr>
      <vt:lpstr>STEP 2: ISOLATION of R PLASMIDS   - density gradient centrifugation</vt:lpstr>
      <vt:lpstr>By spinning ruptured cells at high speeds in a centrifuge, different cell parts accumulate in different levels (gradients) according to their density (mass).  We can do this with bacterial cells to isolate their plasmids.</vt:lpstr>
      <vt:lpstr>STEP 3: Joining cDNA and R Plasmids   - by exposing both the cDNA and the R plasmids to restriction    endonucleases, which create “sticky ends”, the cDNA and R   plasmids can be fused</vt:lpstr>
      <vt:lpstr>Restriction endonuclease enzymes cut DNA at genetic palindromes producing “sticky ended” DNA.</vt:lpstr>
      <vt:lpstr>The DNA from a eukaryotic gene can be inserted into a bacterial plasmid, when both are treated with the same restriction enzyme producing the same sticky ended DNA.</vt:lpstr>
      <vt:lpstr>The technique seen on the previous slide is how:  1.  The human insulin gene is put into a plasmid.  This plasmid then can be inserted into live bacteria which will make the human protein insulin (Humulin®) for us.  2.  The green fluorescent protein (GFP) gene from the jellyfish Aequorea victoria is put into an R plasmid resistant to ampicillin.  This genetically modified plasmid is then put into E.coli, in our lab, to produce ampicillin resistant, green glowing (under U.V. light) E.coli.  3. Any gene can be put into a bacterial cell and the bacterial will make the protein coded for by that gene. </vt:lpstr>
      <vt:lpstr>STEP 4: Getting the cDNA/R plasmids into live bacterial cells   - we do this by TRANSFORMATION</vt:lpstr>
      <vt:lpstr>STEP 5: Positive selection to ID transformed bacteria   - by plating the bacteria from step 4 on media containing the    antibiotic the R plasmid is resistant to, only transformed   cells will grow on  this antibiotic containing media, because   they contain the antibiotic resistance gene on the R    plasmid.   - this is identical to what  you performed in our lab.  Only the    transformed E.coli grew on LB agar plates containing    ampicillin.</vt:lpstr>
      <vt:lpstr>STEPS 4 and 5: The plasmid/eukaryotic gene are inserted into live bacteria via transformation.  These bacteria are then plated on agar containing the antibiotic that the plasmid confers resistance to.  Only those bacteria with the plasmid and therefore the human gene genetically engineered into the plasmid will grow.</vt:lpstr>
      <vt:lpstr>STEP 6: CLONE transformed bacteria (binary fission in large industrial   containers, THEN isolate and purify the human proteins that the  genetically engineered bacteria have produced for us    This is how Humulin® is produced; human insulin sold to diabetics   that doesn’t come from humans but comes instead from   genetically engineered bacteria     Many proteins can be made through genetically engineered  organisms. </vt:lpstr>
      <vt:lpstr>BENEFITS GAINED THROUGH GENETIC RESEARCH</vt:lpstr>
      <vt:lpstr>The Human Genome Project   - completed in 2003, the goal was to determine the nucleotide   sequence of all 46 chromosomes    - eventually the location of all human genes will be mapped on our   chromosomes and then the protein produced by each gene   can be determined  http://vsx.onstreammedia.com/vsx/pbssaf/search/PBSPlayer?assetId=68272&amp;ccstart=592592&amp;pt=0&amp;vid=pbssaf1202&amp;entire=No   </vt:lpstr>
      <vt:lpstr>The Human Genome Project logo.</vt:lpstr>
      <vt:lpstr>The goal of the Human Genome Project was to determine the nucleotide sequence of the entire human genome; that goal was accomplished in 2003.</vt:lpstr>
      <vt:lpstr>Understanding Gene Organization and Control  - what could we do with the knowledge of how to turn on and off genes?  - stem cell research: stems cells have the potential to become any type of cell    type since they are undifferentiated  - to become specific cell types certain genes have to be turned on in   the stem cell; how to do this is where research is needed  - the LAC Operon  - operons are sequences of genes that work as a unit to produce a   protein  - the discovery of the lac operon was the first instance where we   learned of a mechanism that could be used to turn on and   off genes; it was discovered in bacteria  - how does it work?</vt:lpstr>
      <vt:lpstr>The lac operon was discovered to regulate the production of enzymes needed for lactose catabolism (beta galactosidase, permease and transacetylase).  When lactose is present, the repressor protein is inactive and the enzymes are made to catabolize lactose.  When lactose isn’t present, the repressor protein blocks the DNA in so that RNA polymerase cannot bind and no mRNA is produced to produce the enzymes needed to break down lactose.</vt:lpstr>
      <vt:lpstr>Medical Applications   - development of diagnostic tests for detecting mutations that cause   human genetic disease is an ongoing area of research  - genetic engineering has allowed for the design of safer, more   effective vaccines (HepB, Hib) (Experimental malaria and   HIV drugs are being tested)  - genetic engineering has allowed for the large scale production of   many new and often scarce pharmaceutical products such   as insulin, interferon, hormones, vitamin B12, antibiotics,   artificial blood, immune treatment drugs and enzymes  - the ULTIMATE goal is to one day be able to cure and prevent human   genetic disorders caused by single defective genes    </vt:lpstr>
      <vt:lpstr>Humulin is one of many pharmaceutical products made using genetically engineered bacteria. You will get to genetically engineer bacteria in our lab and see how easy it is to do.</vt:lpstr>
      <vt:lpstr>Legal Applications  - DNA fingerprinting (RFLP analysis) – using restriction endonucleases to  identify individuals by cutting their DNA into fragments, each of us  has different sized DNA fragments produced by the procedure  - PCR (polymerase chain reaction) can take extremely small samples of cells  and “amplify” the DNA, making billions of copies in 24 – 48 hours to  be tested by RFLP analysis</vt:lpstr>
      <vt:lpstr>DNA “fingerprinting” using RFLP’s (restriction fragment length polymorphisms).</vt:lpstr>
      <vt:lpstr>Agricultural Applications  -TRANSGENIC plants and animals (those containing genes from different  species) are being designed to improve food quality and productivity  (FRANKENFOODS?)  - Transgenic animals are produced by microinjection of genes into fertilized  eggs, milk from pigs, sheep, rabbits and cows are used to make  products needed to treat patients with hemophilia, emphysema,  septicemia, some cancers, heart attack and stroke, burns and more  - Transgenic plants are produced with a “gene gun” which “shoots” plasmids  into plant cell cultures to make plants resistant to chemicals, drought  and extreme temperatures and to make them more nutritious or  able to make their own insecticides and fertilizers</vt:lpstr>
      <vt:lpstr>PowerPoint Presentation</vt:lpstr>
      <vt:lpstr>PowerPoint Presentation</vt:lpstr>
      <vt:lpstr>PowerPoint Presentation</vt:lpstr>
      <vt:lpstr>Transgenic crops can be made to produce their own insecticides (as seen here) and fertilizers.  Genes can also be introduced into plants to allow the plants to grow in environmental extremes, in drought and in the presence of herbicides.  Genes can also be added to increase nutrient levels (like B vitamins in rice) in plants.</vt:lpstr>
      <vt:lpstr>PowerPoint Presentation</vt:lpstr>
      <vt:lpstr>PowerPoint Presentation</vt:lpstr>
      <vt:lpstr>Genes can be inserted into animals to make them glow in the dark.</vt:lpstr>
      <vt:lpstr>SAFETY AND ETHICS   Genetic engineering is regulated in the U.S. by the:    NIH (National Institutes of Health)   USDA (United States Dept. of Agriculture)   EPA (Environmental Protection Agency)</vt:lpstr>
      <vt:lpstr>PACKET 4 LEARNING OBJECTIVES  1.  Be able to compare and contrast prokaryotic and eukaryotic chromosomes. 2.  Be able to construct a model of DNA showing its anti-parallel nature. 3.  Be able to distinguish nucleic acids, nucleotides and nitrogenous bases. 4.  Know what a double helix is and explain Watson, Crick and Franklin’s contribution to discovering the shape  of DNA. 5.  Compare and contrast DNA, chromosomes and genes. 6.  Be able to compare and contrast DNA and RNA. 7.  Show how DNA replication occurs in a semi-conservative manner. 8.  Demonstrate how  DNA functions to make proteins; know the difference between transcription and  translation. 9.  Compare and contrast the roles of RNA polymerase and DNA polymerase. 10.  Explain why transcription and translation can occur simultaneously in prokaryotes but not in eukaryotes. 11.  Define polyribosomes. 12.  Explain the significance of introns and exons. 13.  Explain how bacteria exchange DNA by conjugation, transformation and transduction; know  why this  exchange is significant to human health. 14.  Be able to explain the work of Frederick Griffith and explain how this work is significant to modern day  genetic engineering. 15.  Explain the purpose of the Ames test and how it works. 16.  Show the consequences of neutral (silent), missense and nonsense mutations to a gene and compare them  to frame shift mutations of a gene. 17.  Demonstrate a working knowledge of the appropriate enzymes and procedures needed to genetically  engineer a bacterial cell with human genes. </vt:lpstr>
      <vt:lpstr>18.  Explain the outcome and significance of the Human Genome Project. 19.  Be conversant about how genetic engineering has transformed medicine, the legal profession and  agriculture; explain some of the future dreams hoped for through genetic engineering  technologies.   20.  Demonstrate a knowledge of coliform testing and explain how it works. 23.  Define the term POTABLE WATER and explain how primary and secondary sewage treatment plants process  waste water. 24.  Know the scientific names of various water-borne diseases and know their signs and symptoms.  Be able to  explain the vaccines available to prevent these diseases.</vt:lpstr>
      <vt:lpstr>WATER BORNE DISEASES</vt:lpstr>
      <vt:lpstr>From where do central Floridians get your drinking water?    Surface vs. aquifer sources  POTABLE WATER is water that is safe to drink, containing no  harmful chemicals of microorganisms.  CLEAR water DOESN’T necessarily mean that WATER is POTABLE!</vt:lpstr>
      <vt:lpstr>POTABLE WATER is water that is safe to drink, containing no  harmful chemicals or microorganisms.</vt:lpstr>
      <vt:lpstr>PowerPoint Presentation</vt:lpstr>
      <vt:lpstr>In Orlando, we get out water from the Floridan aquifer system, a system of underground limestone caves and caverns which act as a cistern to hold fresh water.</vt:lpstr>
      <vt:lpstr>Waste Water Treatment   - what happens to that water you just use to rinse, flush,   wash, launder and shower with?    PRIMARY sewage treatment (tx): “Dechunkilization”   - removal of solids   SECONDARY sewage treatment: the use of aerobic    bacteria to decompose much of the remaining   organic matter  TERTIARY sewage treatment: removal of nitrates and   phosphates (fertilizers) which could produce algal   blooms if left back into natural water supplies</vt:lpstr>
      <vt:lpstr>In the secondary treatment phase of sewage treatment, aerobic bacteria are used to digest organic materials dissolved in the water that was passed on from primary sedimentation (“dechunkilization”) sewage treatment.</vt:lpstr>
      <vt:lpstr>Could this be the source of your drinking water some day? </vt:lpstr>
      <vt:lpstr>YOU SAY YOU HAVE A SEPTIC TANK??   THE GRASS IS ALWAYS GREENER OVER THE SEPTIC TANK     - Erma Bombeck</vt:lpstr>
      <vt:lpstr>Salmonella typhi – causes TYPHOID FEVER   - fever, diarrhea, abdominal pain  - invades the gall bladder, results in convalescent and chronic carriers  - humans are the EXCLUSIVE hosts  - good sanitation and pure water supplies break the cycle of infection  - short term vaccine is available when traveling </vt:lpstr>
      <vt:lpstr>PowerPoint Presentation</vt:lpstr>
      <vt:lpstr>Typhoid fever comes from human feces; it is not zoonotic.  Fecal contamination of food and water are commonly how it is transmitted from one person to another.  Wash your hands when you cook!!!</vt:lpstr>
      <vt:lpstr>Vibrio cholera – causes CHOLERA   - severe muscle cramping, vomiting, 4-5 gallons of diarrhea per day have been measured  - mild and self limiting in adults, but is a problem worldwide whenre control of elimination of wastes is not practiced, like in refugee camps  - oral electrolyte therapy helps to cut the numbers of fatalities  </vt:lpstr>
      <vt:lpstr>Cholera epidemics occur around the world commonly due to water contaminated with human feces.</vt:lpstr>
      <vt:lpstr>Patients with cholera may suffer up to 4-5 gallons of diarrhea per day!</vt:lpstr>
      <vt:lpstr>PowerPoint Presentation</vt:lpstr>
      <vt:lpstr>Shigella flexneri and other spp. – cases BACILLARY DYSENTERY   - abdominal cramps, diarrhea with mucus and blood</vt:lpstr>
      <vt:lpstr>Shigellosis, or bacillary dysentery, causes bloody mucousy diarrhea.</vt:lpstr>
      <vt:lpstr>Entamoeba histolytica – causes AMOEBIC DYSENTERY   - usually from unsanitary food or water  - chlorination of water is insufficient by itself to kill this    protozoan</vt:lpstr>
      <vt:lpstr>PowerPoint Presentation</vt:lpstr>
      <vt:lpstr>Giardia lamblia – causes GIARDIASIS (Beaver fever)   - greasy stools with vile flatulence  - common from wilderness water sources  - boil all water consumed from wilderness sources</vt:lpstr>
      <vt:lpstr>PowerPoint Presentation</vt:lpstr>
      <vt:lpstr>Incidence map of giardiasis in the United States.</vt:lpstr>
      <vt:lpstr>Hepatitis A (virus)   - from water, foods cleaned with water; shellfish sometimes a source  - recovery rate about 99%</vt:lpstr>
      <vt:lpstr>PowerPoint Presentation</vt:lpstr>
      <vt:lpstr>PowerPoint Presentation</vt:lpstr>
      <vt:lpstr>Have you been vaccinated for Hep A?</vt:lpstr>
      <vt:lpstr>Escherichia coli – causes TRAVELER’S DIARRHEA   - diarrhea, nausea, low grade fever  - when traveling bring anti-diarrheal medicines; do not brush your   teeth or wash fruits and veggies with non-purified water  - enterotoxigenic strains of E. coli found in different parts of the   world, which are not a part of the traveler's normal flora,   cause the problem </vt:lpstr>
      <vt:lpstr>PowerPoint Presentation</vt:lpstr>
      <vt:lpstr>There are a number of colloquialisms for travelers' diarrhea  contracted in various localities:   "Montezuma's revenge", "turistas”, "Aztec two step" for  travelers' diarrhea contracted in Mexico.   "Pharaoh's Revenge," "mummy's tummy," or "Cairo two-step" in  Egypt. “Casablanca crud” in Morocco. “Turkey trot” in Turkey. "Bombay belly" or "Delhi belly" in India. “Kabulitis" in Afghanistan. "Bali belly" in Bali. "Katmandu quickstep" in Nepal. "Thai-dal wave“ in Thailand. Arabic-speaking countries have called it "yalla yalla" (Arabic for  "fast, fast").</vt:lpstr>
      <vt:lpstr>Meet your new best friend when you get travelers’ diarrhea </vt:lpstr>
      <vt:lpstr>- In the coliform test, we filter water and look for the growth of non-  pathogenic E. coli because they grow easily from water  contaminated with fecal material.  - Water contaminated by feces may also contain harder to grow bacteria such  as Salmonella (typhoid fever) and Shigella (bacillary dysentery)  - E. coli are indicator organisms that water may also contain these two enteric  pathogens    </vt:lpstr>
      <vt:lpstr>100 ml. of water that is filtered and grown on differential media (like EMB) can show various numbers of E. coli colonies.  Is it allowable to see coliform (E. coli) bacteria from fecal contamination and still consider the water to be safe?</vt:lpstr>
      <vt:lpstr>- Let’s say that a public pool, a lake or beach has been coliform  tested; how many fecal coliform colonies would you want  to see growing on EMB or MacConkey agar?     - there are acceptable coliform limits depending on the   water source:   * up to 4 coliforms/100 ml. drinking water are     acceptable in municipal wells   * up to 70 coliforms/100ml. of lake water are     acceptable for fishing   Check to see how your favorite beach stacks up in water  quality with this link from the National Resources  Defense Council:   http://www.nrdc.org </vt:lpstr>
      <vt:lpstr>Poliomyelitis (virus)   - most people develop lasting immunity; there is a world wide vaccine program that is underway to eliminate the disease, just like we did with smallpox.  There are two (2) common types of the vaccine:   SALK (IPV = inactivated polio vaccine)    - Jonas Salk developed this killed virus vaccine currently    recommended by the CDC   SABIN (OPV = oral polio vaccine)   - Albert Sabin developed this live attenuated vaccine   - this form of the virus can mutate back to the virulent form    of the disease causing rare cases of polio in     children that receive the vaccine</vt:lpstr>
      <vt:lpstr>Before the development of the polio vaccines, polio was feared by the public due to its devastating effects.</vt:lpstr>
      <vt:lpstr>Jonas Salk developed the inactivated (killed) polio vaccine called the IPV.</vt:lpstr>
      <vt:lpstr>Albert Sabin developed the oral polio vaccine or OPV, an attenuated, modified live form of the polio viruses.</vt:lpstr>
      <vt:lpstr>Poliomyelitis should be the next disease eradicated from the earth, due to a worldwide vaccine program.</vt:lpstr>
      <vt:lpstr>Cryptosporidium parvum (protozoan)   - severe watery diarrhea from fecally contaminated water, produce   and juices  - self limiting in 2-4 days usually, but longer periods have been noted   in daycare centers and in immunocompromised people the   disease can be fatal  - there is a pulmonary form  - most people have been exposed to this protozoan in their lifetime</vt:lpstr>
      <vt:lpstr>Cryptosporidium life cycle</vt:lpstr>
    </vt:vector>
  </TitlesOfParts>
  <Company>Valencia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and Genetic Engineering  Environmental Microbiology</dc:title>
  <dc:creator>Office of Information Technology</dc:creator>
  <cp:lastModifiedBy>Doc G</cp:lastModifiedBy>
  <cp:revision>120</cp:revision>
  <dcterms:created xsi:type="dcterms:W3CDTF">2010-04-05T15:41:48Z</dcterms:created>
  <dcterms:modified xsi:type="dcterms:W3CDTF">2016-09-16T20:24:04Z</dcterms:modified>
</cp:coreProperties>
</file>